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424" r:id="rId3"/>
    <p:sldId id="395" r:id="rId4"/>
    <p:sldId id="396" r:id="rId5"/>
    <p:sldId id="354" r:id="rId6"/>
    <p:sldId id="342" r:id="rId7"/>
    <p:sldId id="345" r:id="rId8"/>
    <p:sldId id="400" r:id="rId9"/>
    <p:sldId id="418" r:id="rId10"/>
    <p:sldId id="401" r:id="rId11"/>
    <p:sldId id="408" r:id="rId12"/>
    <p:sldId id="409" r:id="rId13"/>
    <p:sldId id="410" r:id="rId14"/>
    <p:sldId id="411" r:id="rId15"/>
    <p:sldId id="412" r:id="rId16"/>
    <p:sldId id="403" r:id="rId17"/>
    <p:sldId id="331" r:id="rId18"/>
    <p:sldId id="332" r:id="rId19"/>
    <p:sldId id="353" r:id="rId20"/>
    <p:sldId id="404" r:id="rId21"/>
    <p:sldId id="405" r:id="rId22"/>
    <p:sldId id="420" r:id="rId23"/>
    <p:sldId id="402" r:id="rId24"/>
    <p:sldId id="406" r:id="rId25"/>
    <p:sldId id="399" r:id="rId26"/>
    <p:sldId id="413" r:id="rId27"/>
    <p:sldId id="321" r:id="rId28"/>
    <p:sldId id="414" r:id="rId29"/>
    <p:sldId id="324" r:id="rId30"/>
    <p:sldId id="356" r:id="rId31"/>
    <p:sldId id="415" r:id="rId32"/>
    <p:sldId id="416" r:id="rId33"/>
    <p:sldId id="397" r:id="rId34"/>
    <p:sldId id="421" r:id="rId35"/>
    <p:sldId id="398" r:id="rId36"/>
    <p:sldId id="422" r:id="rId37"/>
    <p:sldId id="419" r:id="rId38"/>
    <p:sldId id="423" r:id="rId39"/>
    <p:sldId id="349" r:id="rId40"/>
    <p:sldId id="417" r:id="rId41"/>
    <p:sldId id="32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E831E-12F0-41EB-BD04-1A5EE72163E7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40B8-0C28-4B4C-9388-5A471A0A5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4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B9401-6096-4577-866D-93750BDDDA2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B00F92-3019-490B-B7E5-A482FE8B80C5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117072-5766-4EA5-872F-B44A645B8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m.nih.gov/research/umls/Snomed/snomed_mai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Information Exchange and Patient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Michael Stearns, MD, CPC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Health Information Technology Consultant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Chronic pelvic pain in ICD-9-CM</a:t>
            </a:r>
          </a:p>
          <a:p>
            <a:pPr lvl="1"/>
            <a:r>
              <a:rPr lang="en-US" dirty="0" smtClean="0"/>
              <a:t>No code for pelvic pain in ICD-9-CM</a:t>
            </a:r>
          </a:p>
          <a:p>
            <a:pPr lvl="2"/>
            <a:r>
              <a:rPr lang="en-US" dirty="0" smtClean="0"/>
              <a:t>Providers use right lower quadrant pain, left lower quadrant pain or a non-specific female reproductive system symptom for reimbursement</a:t>
            </a:r>
          </a:p>
          <a:p>
            <a:r>
              <a:rPr lang="en-US" dirty="0" smtClean="0"/>
              <a:t>E.g</a:t>
            </a:r>
            <a:r>
              <a:rPr lang="en-US" dirty="0"/>
              <a:t>., Chronic pelvic pain </a:t>
            </a:r>
            <a:r>
              <a:rPr lang="en-US" dirty="0" smtClean="0"/>
              <a:t>in ICD-10-CM</a:t>
            </a:r>
          </a:p>
          <a:p>
            <a:pPr lvl="1"/>
            <a:r>
              <a:rPr lang="en-US" sz="2100" dirty="0" smtClean="0"/>
              <a:t>R10.2 Pelvic and </a:t>
            </a:r>
            <a:r>
              <a:rPr lang="en-US" sz="2100" dirty="0" err="1" smtClean="0"/>
              <a:t>perineal</a:t>
            </a:r>
            <a:r>
              <a:rPr lang="en-US" sz="2100" dirty="0" smtClean="0"/>
              <a:t> pain </a:t>
            </a:r>
            <a:r>
              <a:rPr lang="en-US" sz="2100" i="1" dirty="0" smtClean="0"/>
              <a:t>(what if there is no </a:t>
            </a:r>
            <a:r>
              <a:rPr lang="en-US" sz="2100" i="1" dirty="0" err="1" smtClean="0"/>
              <a:t>perineal</a:t>
            </a:r>
            <a:r>
              <a:rPr lang="en-US" sz="2100" i="1" dirty="0" smtClean="0"/>
              <a:t> pain or if the pain is </a:t>
            </a:r>
            <a:r>
              <a:rPr lang="en-US" sz="2100" i="1" dirty="0" err="1" smtClean="0"/>
              <a:t>perineal</a:t>
            </a:r>
            <a:r>
              <a:rPr lang="en-US" sz="2100" i="1" dirty="0" smtClean="0"/>
              <a:t> alone?)</a:t>
            </a:r>
          </a:p>
          <a:p>
            <a:pPr lvl="1"/>
            <a:r>
              <a:rPr lang="en-US" sz="2100" dirty="0" smtClean="0"/>
              <a:t>R10.30 </a:t>
            </a:r>
            <a:r>
              <a:rPr lang="en-US" sz="2100" dirty="0"/>
              <a:t>Lower abdominal pain, unspecified </a:t>
            </a:r>
          </a:p>
          <a:p>
            <a:pPr lvl="1"/>
            <a:r>
              <a:rPr lang="en-US" sz="2100" dirty="0"/>
              <a:t>R10.31 Right lower quadrant pain</a:t>
            </a:r>
          </a:p>
          <a:p>
            <a:pPr lvl="1"/>
            <a:r>
              <a:rPr lang="en-US" sz="2100" dirty="0"/>
              <a:t>R10.32 Left lower quadrant pain</a:t>
            </a:r>
          </a:p>
          <a:p>
            <a:pPr lvl="1"/>
            <a:r>
              <a:rPr lang="en-US" sz="2100" dirty="0"/>
              <a:t>R10.33 </a:t>
            </a:r>
            <a:r>
              <a:rPr lang="en-US" sz="2100" dirty="0" err="1"/>
              <a:t>Periumbilical</a:t>
            </a:r>
            <a:r>
              <a:rPr lang="en-US" sz="2100" dirty="0"/>
              <a:t> </a:t>
            </a:r>
            <a:r>
              <a:rPr lang="en-US" sz="2100" dirty="0" smtClean="0"/>
              <a:t>pain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No way of codifying the difference between acute and chronic pelvic pain </a:t>
            </a:r>
            <a:r>
              <a:rPr lang="en-US" dirty="0" smtClean="0"/>
              <a:t>in ICD-9 or ICD-10 if </a:t>
            </a:r>
            <a:r>
              <a:rPr lang="en-US" dirty="0"/>
              <a:t>using claims data</a:t>
            </a:r>
          </a:p>
          <a:p>
            <a:endParaRPr lang="en-US" sz="2500" dirty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Claims Data Challenges - Clinical Examples in ICD 9 and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Carrier rules</a:t>
            </a:r>
          </a:p>
          <a:p>
            <a:pPr lvl="1"/>
            <a:r>
              <a:rPr lang="en-US" dirty="0" smtClean="0"/>
              <a:t>Clinicians may feel compelled to choose a particular code due to insurance rules</a:t>
            </a:r>
          </a:p>
          <a:p>
            <a:pPr lvl="2"/>
            <a:r>
              <a:rPr lang="en-US" dirty="0" smtClean="0"/>
              <a:t>Personal reimbursement</a:t>
            </a:r>
          </a:p>
          <a:p>
            <a:pPr lvl="2"/>
            <a:r>
              <a:rPr lang="en-US" dirty="0" smtClean="0"/>
              <a:t>Patient reimbursement</a:t>
            </a:r>
          </a:p>
          <a:p>
            <a:pPr lvl="2"/>
            <a:r>
              <a:rPr lang="en-US" dirty="0" smtClean="0"/>
              <a:t>Justification of a procedure</a:t>
            </a:r>
          </a:p>
          <a:p>
            <a:pPr lvl="2"/>
            <a:r>
              <a:rPr lang="en-US" dirty="0" smtClean="0"/>
              <a:t>Justification of admission to hospital</a:t>
            </a:r>
            <a:endParaRPr lang="en-US" dirty="0"/>
          </a:p>
          <a:p>
            <a:r>
              <a:rPr lang="en-US" dirty="0"/>
              <a:t>Diagnostic inaccuracies may originate at the point of care if claims data is the terminology resource</a:t>
            </a:r>
          </a:p>
          <a:p>
            <a:pPr lvl="1"/>
            <a:r>
              <a:rPr lang="en-US" dirty="0"/>
              <a:t>Downstream effect in HIE can be difficult to manage</a:t>
            </a:r>
          </a:p>
          <a:p>
            <a:pPr lvl="1"/>
            <a:endParaRPr lang="en-US" sz="2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 for Choosing an ICD Code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Basilar migraine </a:t>
            </a:r>
          </a:p>
          <a:p>
            <a:r>
              <a:rPr lang="en-US" sz="2000" dirty="0" smtClean="0"/>
              <a:t>Classical migraine </a:t>
            </a:r>
          </a:p>
          <a:p>
            <a:r>
              <a:rPr lang="en-US" sz="2000" dirty="0" smtClean="0"/>
              <a:t>Migraine equivalents </a:t>
            </a:r>
          </a:p>
          <a:p>
            <a:r>
              <a:rPr lang="en-US" sz="2000" dirty="0" smtClean="0"/>
              <a:t>Migraine preceded or accompanied by transient focal neurological phenomena</a:t>
            </a:r>
          </a:p>
          <a:p>
            <a:r>
              <a:rPr lang="en-US" sz="2000" dirty="0" smtClean="0"/>
              <a:t>Migraine triggered seizures</a:t>
            </a:r>
          </a:p>
          <a:p>
            <a:r>
              <a:rPr lang="en-US" sz="2000" dirty="0" smtClean="0"/>
              <a:t>Migraine with acute-onset aura</a:t>
            </a:r>
          </a:p>
          <a:p>
            <a:r>
              <a:rPr lang="en-US" sz="2000" dirty="0" smtClean="0"/>
              <a:t>Migraine with aura without headache (migraine equivalents)</a:t>
            </a:r>
          </a:p>
          <a:p>
            <a:r>
              <a:rPr lang="en-US" sz="2000" dirty="0" smtClean="0"/>
              <a:t>Migraine with prolonged aura</a:t>
            </a:r>
          </a:p>
          <a:p>
            <a:r>
              <a:rPr lang="en-US" sz="2000" dirty="0" smtClean="0"/>
              <a:t>Migraine with typical aura</a:t>
            </a:r>
          </a:p>
          <a:p>
            <a:r>
              <a:rPr lang="en-US" sz="2000" dirty="0" smtClean="0"/>
              <a:t>Retinal migraine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ICD Example:  Multiple unique concepts </a:t>
            </a:r>
            <a:r>
              <a:rPr lang="en-US" sz="3100" dirty="0" smtClean="0"/>
              <a:t>used by one code – This can create errors if the code is used incorrectly</a:t>
            </a:r>
            <a:br>
              <a:rPr lang="en-US" sz="31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G43.1 Migraine with aura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6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R40.2 Coma </a:t>
            </a:r>
          </a:p>
          <a:p>
            <a:pPr lvl="1"/>
            <a:r>
              <a:rPr lang="en-US" dirty="0" smtClean="0"/>
              <a:t>Coma NOS </a:t>
            </a:r>
          </a:p>
          <a:p>
            <a:pPr lvl="1"/>
            <a:r>
              <a:rPr lang="en-US" dirty="0" smtClean="0"/>
              <a:t>Unconsciousness NOS </a:t>
            </a:r>
          </a:p>
          <a:p>
            <a:r>
              <a:rPr lang="en-US" dirty="0" smtClean="0"/>
              <a:t>Clearly coma and being unconscious for an unspecified period of time are different </a:t>
            </a:r>
          </a:p>
          <a:p>
            <a:r>
              <a:rPr lang="en-US" dirty="0" smtClean="0"/>
              <a:t>Downstream impact of inaccurate data difficult to assess, but it may introduce errors that lead to medical misadventures…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ICD-10-CM Code R40.2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R51 Headache </a:t>
            </a:r>
          </a:p>
          <a:p>
            <a:pPr lvl="1"/>
            <a:r>
              <a:rPr lang="en-US" dirty="0" smtClean="0"/>
              <a:t>Includes: facial pain NOS</a:t>
            </a:r>
          </a:p>
          <a:p>
            <a:r>
              <a:rPr lang="en-US" dirty="0" smtClean="0"/>
              <a:t>Headache and facial pain are in most cases markedly different diagnoses with different causes, diagnostic evaluations and treatments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ICD-10-CM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As noted previously, a tremendous amount of codified information is currently stored in systems as “claims data”</a:t>
            </a:r>
          </a:p>
          <a:p>
            <a:pPr lvl="1"/>
            <a:r>
              <a:rPr lang="en-US" dirty="0" smtClean="0"/>
              <a:t>Very familiar to the health care industry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Has evolved into a billing terminology</a:t>
            </a:r>
          </a:p>
          <a:p>
            <a:pPr lvl="1"/>
            <a:r>
              <a:rPr lang="en-US" dirty="0" smtClean="0"/>
              <a:t>Codes are often chosen inaccurately, as a best approximation, or for reimbursement purposes</a:t>
            </a:r>
          </a:p>
          <a:p>
            <a:pPr lvl="1"/>
            <a:r>
              <a:rPr lang="en-US" dirty="0" smtClean="0"/>
              <a:t>Lack of granularity and complex rules create situations where codes are selected based on proximity to actual diagnosis</a:t>
            </a:r>
          </a:p>
          <a:p>
            <a:pPr lvl="1"/>
            <a:r>
              <a:rPr lang="en-US" dirty="0" smtClean="0"/>
              <a:t>Not safe for use in clinical information systems “as is” without a complete and thorough understanding of the potential errors that can be introduced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ICD-9/10-CM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accurately represent clinical information through codified concepts</a:t>
            </a:r>
          </a:p>
          <a:p>
            <a:r>
              <a:rPr lang="en-US" dirty="0" smtClean="0"/>
              <a:t>Example: SNOMED Clinical Terms</a:t>
            </a:r>
          </a:p>
          <a:p>
            <a:pPr lvl="1"/>
            <a:r>
              <a:rPr lang="en-US" dirty="0" smtClean="0"/>
              <a:t>Large number of concepts (including pelvic pain)</a:t>
            </a:r>
          </a:p>
          <a:p>
            <a:pPr lvl="1"/>
            <a:r>
              <a:rPr lang="en-US" dirty="0" smtClean="0"/>
              <a:t>Modifiers that represent “acute,” “chronic” and others exist as unique concepts</a:t>
            </a:r>
          </a:p>
          <a:p>
            <a:pPr lvl="1"/>
            <a:r>
              <a:rPr lang="en-US" dirty="0" smtClean="0"/>
              <a:t>Very few systems have adopted SNOMED CT as their core terminology</a:t>
            </a:r>
          </a:p>
          <a:p>
            <a:pPr lvl="1"/>
            <a:r>
              <a:rPr lang="en-US" dirty="0" smtClean="0"/>
              <a:t>Required for MU Stage 2 (problem lists)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“Common language that enables a consistent way of indexing, storing, retrieving, and aggregating clinical data across specialties and sites of care.”</a:t>
            </a:r>
          </a:p>
          <a:p>
            <a:pPr>
              <a:buFont typeface="Arial" charset="0"/>
              <a:buNone/>
            </a:pPr>
            <a:r>
              <a:rPr lang="en-US" dirty="0" smtClean="0"/>
              <a:t> Developed by U.S. and U.K. in combined effort, now managed by the International Health Terminology Standards Development Organization</a:t>
            </a:r>
          </a:p>
          <a:p>
            <a:pPr lvl="1"/>
            <a:r>
              <a:rPr lang="en-US" sz="2400" dirty="0" smtClean="0"/>
              <a:t>Translated into multiple languages </a:t>
            </a:r>
          </a:p>
          <a:p>
            <a:pPr lvl="1"/>
            <a:r>
              <a:rPr lang="en-US" sz="2400" dirty="0" smtClean="0">
                <a:hlinkClick r:id="rId2"/>
              </a:rPr>
              <a:t>http://www.nlm.nih.gov/research/umls/Snomed/snomed_main.html</a:t>
            </a:r>
            <a:r>
              <a:rPr lang="en-US" sz="2400" dirty="0" smtClean="0"/>
              <a:t> for more information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934200" cy="838200"/>
          </a:xfrm>
        </p:spPr>
        <p:txBody>
          <a:bodyPr/>
          <a:lstStyle/>
          <a:p>
            <a:r>
              <a:rPr lang="en-US" smtClean="0"/>
              <a:t> SNOMED CT</a:t>
            </a:r>
            <a:r>
              <a:rPr lang="en-US" baseline="30000" smtClean="0"/>
              <a:t>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&gt;365,000 Concepts</a:t>
            </a:r>
          </a:p>
          <a:p>
            <a:r>
              <a:rPr lang="en-US" dirty="0" smtClean="0"/>
              <a:t>&gt;1,000,000 terms</a:t>
            </a:r>
          </a:p>
          <a:p>
            <a:r>
              <a:rPr lang="en-US" dirty="0" smtClean="0"/>
              <a:t>&gt;1,000,000 logically defined relationships</a:t>
            </a:r>
          </a:p>
          <a:p>
            <a:r>
              <a:rPr lang="en-US" dirty="0" smtClean="0"/>
              <a:t>Meets approved federal standards</a:t>
            </a:r>
          </a:p>
          <a:p>
            <a:r>
              <a:rPr lang="en-US" dirty="0" smtClean="0"/>
              <a:t>Optional coding terminology (with ICD-9/10-CM) for codification of problem lists in the Continuity of Care Document (CCD) for Meaningful Use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SNOMED CT</a:t>
            </a:r>
            <a:r>
              <a:rPr lang="en-US" baseline="30000" smtClean="0"/>
              <a:t>®</a:t>
            </a:r>
            <a:endParaRPr lang="en-US" smtClean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computer applications</a:t>
            </a:r>
          </a:p>
          <a:p>
            <a:r>
              <a:rPr lang="en-US" dirty="0" smtClean="0"/>
              <a:t>Concept based</a:t>
            </a:r>
          </a:p>
          <a:p>
            <a:r>
              <a:rPr lang="en-US" dirty="0" smtClean="0"/>
              <a:t>Meets other criteria essential to a controlled terminology (e.g., “Desiderata”)</a:t>
            </a:r>
          </a:p>
          <a:p>
            <a:r>
              <a:rPr lang="en-US" dirty="0" smtClean="0"/>
              <a:t>Not in wide use at this time</a:t>
            </a:r>
          </a:p>
          <a:p>
            <a:r>
              <a:rPr lang="en-US" dirty="0" smtClean="0"/>
              <a:t>May be further mandated for Stage 2 and 3 MU</a:t>
            </a:r>
          </a:p>
          <a:p>
            <a:r>
              <a:rPr lang="en-US" dirty="0" smtClean="0"/>
              <a:t>Would potentially allow for more accurate and reliable information sharing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SNOMED 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Marked benefits in health care and improvements in patient safety could occur with HIE </a:t>
            </a:r>
            <a:r>
              <a:rPr lang="en-US" sz="1500" dirty="0" smtClean="0"/>
              <a:t>(</a:t>
            </a:r>
            <a:r>
              <a:rPr lang="en-US" sz="1500" dirty="0" err="1" smtClean="0"/>
              <a:t>Kaelber</a:t>
            </a:r>
            <a:r>
              <a:rPr lang="en-US" sz="1500" dirty="0" smtClean="0"/>
              <a:t> and Bates, J. Biomed Inform. 2007 </a:t>
            </a:r>
            <a:r>
              <a:rPr lang="en-US" sz="1500" dirty="0"/>
              <a:t>Dec;40(6 </a:t>
            </a:r>
            <a:r>
              <a:rPr lang="en-US" sz="1500" dirty="0" err="1"/>
              <a:t>Suppl</a:t>
            </a:r>
            <a:r>
              <a:rPr lang="en-US" sz="1500" dirty="0"/>
              <a:t>):</a:t>
            </a:r>
            <a:r>
              <a:rPr lang="en-US" sz="1500" dirty="0" smtClean="0"/>
              <a:t>S40-5)</a:t>
            </a:r>
          </a:p>
          <a:p>
            <a:r>
              <a:rPr lang="en-US" sz="2800" dirty="0" smtClean="0"/>
              <a:t>Marked acceleration of HIT adoption could result in patient safety issues related to:</a:t>
            </a:r>
          </a:p>
          <a:p>
            <a:pPr lvl="1"/>
            <a:r>
              <a:rPr lang="en-US" sz="2400" dirty="0" smtClean="0"/>
              <a:t>Provider knowledge</a:t>
            </a:r>
          </a:p>
          <a:p>
            <a:pPr lvl="1"/>
            <a:r>
              <a:rPr lang="en-US" sz="2400" dirty="0" smtClean="0"/>
              <a:t>System design</a:t>
            </a:r>
          </a:p>
          <a:p>
            <a:pPr lvl="1"/>
            <a:r>
              <a:rPr lang="en-US" sz="2400" dirty="0" smtClean="0"/>
              <a:t>Workflow considerations</a:t>
            </a:r>
          </a:p>
          <a:p>
            <a:pPr lvl="1"/>
            <a:r>
              <a:rPr lang="en-US" sz="2400" dirty="0" smtClean="0"/>
              <a:t>Stressed resources</a:t>
            </a:r>
          </a:p>
          <a:p>
            <a:pPr lvl="1"/>
            <a:r>
              <a:rPr lang="en-US" sz="2400" dirty="0" smtClean="0"/>
              <a:t>Other factors</a:t>
            </a:r>
          </a:p>
          <a:p>
            <a:pPr lvl="2"/>
            <a:r>
              <a:rPr lang="en-US" sz="1200" dirty="0"/>
              <a:t>“The Dangerous Decade</a:t>
            </a:r>
            <a:r>
              <a:rPr lang="en-US" sz="1200" dirty="0" smtClean="0"/>
              <a:t>” E.g., </a:t>
            </a:r>
            <a:r>
              <a:rPr lang="en-US" sz="1200" dirty="0" err="1" smtClean="0"/>
              <a:t>Coiera</a:t>
            </a:r>
            <a:r>
              <a:rPr lang="en-US" sz="1200" dirty="0" smtClean="0"/>
              <a:t> , et. al. J </a:t>
            </a:r>
            <a:r>
              <a:rPr lang="en-US" sz="1200" dirty="0"/>
              <a:t>Am Med Inform </a:t>
            </a:r>
            <a:r>
              <a:rPr lang="en-US" sz="1200" dirty="0" err="1"/>
              <a:t>Assoc</a:t>
            </a:r>
            <a:r>
              <a:rPr lang="en-US" sz="1200" dirty="0"/>
              <a:t> </a:t>
            </a:r>
            <a:r>
              <a:rPr lang="en-US" sz="1200" dirty="0" smtClean="0"/>
              <a:t>2012;19:2e5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Information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914399"/>
          <a:ext cx="8991600" cy="594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4208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Desiderata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SNOMED CT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ICD-10-CM</a:t>
                      </a:r>
                      <a:endParaRPr lang="en-US" sz="1600" dirty="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Content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High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Concept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Concept permanence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Difficult</a:t>
                      </a:r>
                      <a:r>
                        <a:rPr lang="en-US" sz="1600" baseline="0" dirty="0" smtClean="0"/>
                        <a:t> without above</a:t>
                      </a:r>
                      <a:endParaRPr lang="en-US" sz="1600" dirty="0"/>
                    </a:p>
                  </a:txBody>
                  <a:tcPr/>
                </a:tc>
              </a:tr>
              <a:tr h="6571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Non-semantic concept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Polyhierachy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Formal concept definitions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</a:t>
                      </a:r>
                      <a:endParaRPr lang="en-US" sz="1600"/>
                    </a:p>
                  </a:txBody>
                  <a:tcPr/>
                </a:tc>
              </a:tr>
              <a:tr h="65719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Rejection of “Not Elsewhere Classified”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Multiple granularities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High (20 levels)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(four levels)</a:t>
                      </a:r>
                      <a:endParaRPr lang="en-US" sz="1600" dirty="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Multiple consistent 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 (can</a:t>
                      </a:r>
                      <a:r>
                        <a:rPr lang="en-US" sz="1600" baseline="0" smtClean="0"/>
                        <a:t> be implemented)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 (very limited)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Context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No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Graceful 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Strong</a:t>
                      </a:r>
                      <a:r>
                        <a:rPr lang="en-US" sz="1600" baseline="0" smtClean="0"/>
                        <a:t> history mechanism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Basic history</a:t>
                      </a:r>
                      <a:r>
                        <a:rPr lang="en-US" sz="1600" baseline="0" smtClean="0"/>
                        <a:t> mechanism</a:t>
                      </a:r>
                      <a:endParaRPr lang="en-US" sz="1600"/>
                    </a:p>
                  </a:txBody>
                  <a:tcPr/>
                </a:tc>
              </a:tr>
              <a:tr h="4208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Recognized redundancy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Yes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SNOMED CT and ICD-10-CM Comparison Based on the “Desiderata”</a:t>
            </a:r>
          </a:p>
          <a:p>
            <a:r>
              <a:rPr lang="en-US" sz="1200" dirty="0" smtClean="0"/>
              <a:t>Methods </a:t>
            </a:r>
            <a:r>
              <a:rPr lang="en-US" sz="1200" dirty="0" err="1" smtClean="0"/>
              <a:t>Inf</a:t>
            </a:r>
            <a:r>
              <a:rPr lang="en-US" sz="1200" dirty="0" smtClean="0"/>
              <a:t> Med. 1998 Nov;37(4-5):394-403. Review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69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Claims data is all that is available at this time in most settings</a:t>
            </a:r>
          </a:p>
          <a:p>
            <a:r>
              <a:rPr lang="en-US" dirty="0" smtClean="0"/>
              <a:t>It can have value in health information technology settings but only if used wisely</a:t>
            </a:r>
          </a:p>
          <a:p>
            <a:r>
              <a:rPr lang="en-US" dirty="0" smtClean="0"/>
              <a:t>Systems designers and users need to be aware of the potential fail points of claims data</a:t>
            </a:r>
          </a:p>
          <a:p>
            <a:r>
              <a:rPr lang="en-US" dirty="0" smtClean="0"/>
              <a:t>SNOMED CT is a better solution, but it also has a number of challenges</a:t>
            </a:r>
          </a:p>
          <a:p>
            <a:r>
              <a:rPr lang="en-US" dirty="0" smtClean="0"/>
              <a:t>Solution: maintain link to source documentation for all information as appropriate, at least until HIEs are more mature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Designed for electronic health records and other computational systems</a:t>
            </a:r>
          </a:p>
          <a:p>
            <a:r>
              <a:rPr lang="en-US" dirty="0" smtClean="0"/>
              <a:t>Ontology built around SNOMED CT</a:t>
            </a:r>
          </a:p>
          <a:p>
            <a:pPr lvl="1"/>
            <a:r>
              <a:rPr lang="en-US" dirty="0" smtClean="0"/>
              <a:t>Concept oriented</a:t>
            </a:r>
          </a:p>
          <a:p>
            <a:pPr lvl="1"/>
            <a:r>
              <a:rPr lang="en-US" dirty="0" smtClean="0"/>
              <a:t>Synonyms</a:t>
            </a:r>
          </a:p>
          <a:p>
            <a:pPr lvl="1"/>
            <a:r>
              <a:rPr lang="en-US" dirty="0" smtClean="0"/>
              <a:t>Polyhierarchy</a:t>
            </a:r>
          </a:p>
          <a:p>
            <a:r>
              <a:rPr lang="en-US" dirty="0" smtClean="0"/>
              <a:t>Due out as early as 2015</a:t>
            </a:r>
          </a:p>
          <a:p>
            <a:r>
              <a:rPr lang="en-US" dirty="0" smtClean="0"/>
              <a:t>Some (e.g., AMA) have suggested exploring the implications of skipping ICD-10-CM and going right to ICD-11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Data Storage in the Electronic Health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15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used for clinical decision support, population health management, research and other purposes</a:t>
            </a:r>
          </a:p>
          <a:p>
            <a:r>
              <a:rPr lang="en-US" dirty="0" smtClean="0"/>
              <a:t>Data integrity errors could influence patient care negatively at a local level</a:t>
            </a:r>
          </a:p>
          <a:p>
            <a:r>
              <a:rPr lang="en-US" dirty="0" smtClean="0"/>
              <a:t>Challenges are not unique to this setting, although access to the source documentation should be a given within the same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with storing data locally: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97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Physicians often communicate via complex clinical expressions:</a:t>
            </a:r>
          </a:p>
          <a:p>
            <a:pPr lvl="1"/>
            <a:r>
              <a:rPr lang="en-US" dirty="0" smtClean="0"/>
              <a:t>E.g., “doubt multiple sclerosis based on normal MRI and evidence of radiculopathy on nerve conduction and electromyography studies”</a:t>
            </a:r>
          </a:p>
          <a:p>
            <a:r>
              <a:rPr lang="en-US" dirty="0" smtClean="0"/>
              <a:t>Context difficult to codify, especially in situations where inaccurate models lead to the patient carrying the diagnosis of multiple sclerosis as an disease code inaccurately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need access to the source documents  (clinical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0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Sharing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95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53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Sharing of codified data between systems that preserves data integrity</a:t>
            </a:r>
          </a:p>
          <a:p>
            <a:pPr lvl="1"/>
            <a:r>
              <a:rPr lang="en-US" dirty="0" smtClean="0"/>
              <a:t>Complete</a:t>
            </a:r>
          </a:p>
          <a:p>
            <a:pPr lvl="2"/>
            <a:r>
              <a:rPr lang="en-US" dirty="0" smtClean="0"/>
              <a:t>All components of post-coordinated message, including the proper order of the concepts</a:t>
            </a:r>
          </a:p>
          <a:p>
            <a:pPr lvl="3"/>
            <a:r>
              <a:rPr lang="en-US" dirty="0" smtClean="0"/>
              <a:t>E.g., </a:t>
            </a:r>
            <a:r>
              <a:rPr lang="en-US" i="1" dirty="0" smtClean="0"/>
              <a:t>“left occipital arteriovenous malformation – ruptured with secondary intracranial hemorrhage and coma – no hydrocephalus.”</a:t>
            </a:r>
          </a:p>
          <a:p>
            <a:pPr lvl="2"/>
            <a:r>
              <a:rPr lang="en-US" dirty="0" smtClean="0"/>
              <a:t>Including modifiers</a:t>
            </a:r>
          </a:p>
          <a:p>
            <a:pPr lvl="3"/>
            <a:r>
              <a:rPr lang="en-US" dirty="0" smtClean="0"/>
              <a:t>Anatomic</a:t>
            </a:r>
          </a:p>
          <a:p>
            <a:pPr lvl="3"/>
            <a:r>
              <a:rPr lang="en-US" dirty="0" smtClean="0"/>
              <a:t>Severity</a:t>
            </a:r>
          </a:p>
          <a:p>
            <a:pPr lvl="3"/>
            <a:r>
              <a:rPr lang="en-US" dirty="0" smtClean="0"/>
              <a:t>Negation</a:t>
            </a:r>
          </a:p>
          <a:p>
            <a:pPr lvl="3"/>
            <a:r>
              <a:rPr lang="en-US" dirty="0" smtClean="0"/>
              <a:t>Uncertainty</a:t>
            </a:r>
          </a:p>
          <a:p>
            <a:pPr lvl="3"/>
            <a:r>
              <a:rPr lang="en-US" dirty="0" smtClean="0"/>
              <a:t>Others…</a:t>
            </a:r>
          </a:p>
          <a:p>
            <a:pPr lvl="1"/>
            <a:r>
              <a:rPr lang="en-US" dirty="0" smtClean="0"/>
              <a:t>Accurate</a:t>
            </a:r>
          </a:p>
          <a:p>
            <a:pPr lvl="2"/>
            <a:r>
              <a:rPr lang="en-US" dirty="0" smtClean="0"/>
              <a:t>Recognize and preserve negation </a:t>
            </a:r>
          </a:p>
          <a:p>
            <a:pPr lvl="3"/>
            <a:r>
              <a:rPr lang="en-US" dirty="0" smtClean="0"/>
              <a:t>E.g., “no history of diabetes” does not get mistranslated as  “diabetes”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Interoperability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sent from an EHR, due to lack of implemented standards/requirements will:</a:t>
            </a:r>
          </a:p>
          <a:p>
            <a:pPr lvl="1"/>
            <a:r>
              <a:rPr lang="en-US" dirty="0" smtClean="0"/>
              <a:t>Be difficult to store with its integrity preserved in a  local repository</a:t>
            </a:r>
          </a:p>
          <a:p>
            <a:pPr lvl="1"/>
            <a:r>
              <a:rPr lang="en-US" dirty="0" smtClean="0"/>
              <a:t>Multiple EHRs require large numbers of point-to-point interfaces at high cost</a:t>
            </a:r>
          </a:p>
          <a:p>
            <a:pPr lvl="1"/>
            <a:r>
              <a:rPr lang="en-US" dirty="0" smtClean="0"/>
              <a:t>Multiple terminologies (e.g., ICD-9/10, SNOMED CT and others are allowed with CCD and other data transport mechanisms</a:t>
            </a:r>
          </a:p>
          <a:p>
            <a:pPr lvl="1"/>
            <a:r>
              <a:rPr lang="en-US" dirty="0" smtClean="0"/>
              <a:t>Lack of defined mechanism to preserve key modifiers</a:t>
            </a:r>
          </a:p>
          <a:p>
            <a:pPr lvl="2"/>
            <a:r>
              <a:rPr lang="en-US" dirty="0" smtClean="0"/>
              <a:t>E.g., “doubt multiple sclerosis” converted into codes</a:t>
            </a:r>
          </a:p>
          <a:p>
            <a:pPr lvl="2"/>
            <a:r>
              <a:rPr lang="en-US" dirty="0" smtClean="0"/>
              <a:t>Kaiser and VA working on potential solution…</a:t>
            </a:r>
          </a:p>
          <a:p>
            <a:pPr marL="630936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Data </a:t>
            </a:r>
            <a:r>
              <a:rPr lang="en-US" dirty="0"/>
              <a:t>M</a:t>
            </a:r>
            <a:r>
              <a:rPr lang="en-US" dirty="0" smtClean="0"/>
              <a:t>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36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Sharing the data</a:t>
            </a:r>
          </a:p>
          <a:p>
            <a:pPr lvl="1"/>
            <a:r>
              <a:rPr lang="en-US" dirty="0" smtClean="0"/>
              <a:t>Converting clinical information into codified data, storing and sending it to other applications, and then ensuring that data integrity is preserved creates significant challenges</a:t>
            </a:r>
          </a:p>
          <a:p>
            <a:pPr lvl="1"/>
            <a:r>
              <a:rPr lang="en-US" dirty="0" smtClean="0"/>
              <a:t>A great deal of research and development is needed</a:t>
            </a:r>
          </a:p>
          <a:p>
            <a:r>
              <a:rPr lang="en-US" dirty="0" smtClean="0"/>
              <a:t>In order for any of this to occur, standards related to how codes sets and messaging formats are used must be finalized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primarily on EHRs</a:t>
            </a:r>
          </a:p>
          <a:p>
            <a:pPr lvl="1"/>
            <a:r>
              <a:rPr lang="en-US" dirty="0" smtClean="0"/>
              <a:t>Patient Safety Organizations</a:t>
            </a:r>
          </a:p>
          <a:p>
            <a:r>
              <a:rPr lang="en-US" dirty="0" smtClean="0"/>
              <a:t>Institute of Medicine Report – 2011</a:t>
            </a:r>
          </a:p>
          <a:p>
            <a:pPr lvl="1"/>
            <a:r>
              <a:rPr lang="en-US" dirty="0" smtClean="0"/>
              <a:t>EHRs and HIEs specifically mentioned</a:t>
            </a:r>
          </a:p>
          <a:p>
            <a:r>
              <a:rPr lang="en-US" dirty="0" smtClean="0"/>
              <a:t>Potential patient safety concerns involving HIEs</a:t>
            </a:r>
          </a:p>
          <a:p>
            <a:pPr lvl="1"/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Workflow</a:t>
            </a:r>
          </a:p>
          <a:p>
            <a:pPr lvl="2"/>
            <a:r>
              <a:rPr lang="en-US" dirty="0" smtClean="0"/>
              <a:t>Change management</a:t>
            </a:r>
          </a:p>
          <a:p>
            <a:pPr lvl="2"/>
            <a:r>
              <a:rPr lang="en-US" dirty="0" smtClean="0"/>
              <a:t>Information overload</a:t>
            </a:r>
          </a:p>
          <a:p>
            <a:pPr lvl="2"/>
            <a:r>
              <a:rPr lang="en-US" dirty="0" smtClean="0"/>
              <a:t>Overreliance on HIE as an information resource</a:t>
            </a:r>
          </a:p>
          <a:p>
            <a:pPr lvl="1"/>
            <a:r>
              <a:rPr lang="en-US" dirty="0" smtClean="0"/>
              <a:t>Data reconciliation challenges</a:t>
            </a:r>
          </a:p>
          <a:p>
            <a:pPr lvl="1"/>
            <a:r>
              <a:rPr lang="en-US" dirty="0" smtClean="0"/>
              <a:t>Patient privacy vs. provider access to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Patient identification issues (not within the scope of this discussion)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Patient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may not accurately represent the exact meaning, including surrounding context of a clinical expression</a:t>
            </a:r>
          </a:p>
          <a:p>
            <a:r>
              <a:rPr lang="en-US" dirty="0" smtClean="0"/>
              <a:t>However, it generally is in the “semantic vicinity” of the actual clinical information</a:t>
            </a:r>
          </a:p>
          <a:p>
            <a:r>
              <a:rPr lang="en-US" dirty="0" smtClean="0"/>
              <a:t>An efficient method of linking this to the source documentation, when available, would help to reduce potential errors that might be caused by the data collection and management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HIE Safety Construct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Import into a Secondary EHR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90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400 EHR vendors</a:t>
            </a:r>
          </a:p>
          <a:p>
            <a:r>
              <a:rPr lang="en-US" dirty="0" smtClean="0"/>
              <a:t>All with proprietary mechanisms for storing information</a:t>
            </a:r>
          </a:p>
          <a:p>
            <a:pPr lvl="1"/>
            <a:r>
              <a:rPr lang="en-US" dirty="0" smtClean="0"/>
              <a:t>Claims data</a:t>
            </a:r>
          </a:p>
          <a:p>
            <a:pPr lvl="1"/>
            <a:r>
              <a:rPr lang="en-US" dirty="0" smtClean="0"/>
              <a:t>Reference terminology data</a:t>
            </a:r>
          </a:p>
          <a:p>
            <a:pPr lvl="1"/>
            <a:r>
              <a:rPr lang="en-US" dirty="0" smtClean="0"/>
              <a:t>Modifier mechanisms likely not supported</a:t>
            </a:r>
          </a:p>
          <a:p>
            <a:pPr lvl="1"/>
            <a:r>
              <a:rPr lang="en-US" dirty="0" smtClean="0"/>
              <a:t>Varying reconciliation tools available</a:t>
            </a:r>
          </a:p>
          <a:p>
            <a:pPr lvl="2"/>
            <a:r>
              <a:rPr lang="en-US" dirty="0" smtClean="0"/>
              <a:t>E.g., conflicting CCDs</a:t>
            </a:r>
          </a:p>
          <a:p>
            <a:pPr lvl="1"/>
            <a:r>
              <a:rPr lang="en-US" dirty="0" smtClean="0"/>
              <a:t>Challenges may be faced with how more complex data is stored locally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 Data Upload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00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Calibri" pitchFamily="34" charset="0"/>
                <a:cs typeface="Calibri" pitchFamily="34" charset="0"/>
              </a:rPr>
              <a:t>Inconsistent Policies and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Laws</a:t>
            </a:r>
          </a:p>
          <a:p>
            <a:pPr lvl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States and even regions have varying policies on what data can and cannot be shared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E.g., Mental health conditions cannot be shared in some states without written permission but in others this is not required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Many communities in the U.S. have patient that cross state and international borders to receive care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This could create challenges to completeness of information</a:t>
            </a:r>
          </a:p>
          <a:p>
            <a:pPr lvl="3"/>
            <a:r>
              <a:rPr lang="en-US" sz="2800" dirty="0" smtClean="0">
                <a:latin typeface="Calibri" pitchFamily="34" charset="0"/>
                <a:cs typeface="Calibri" pitchFamily="34" charset="0"/>
              </a:rPr>
              <a:t>Does the provider have all the information?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 Patient Safety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89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what point in the encounter should the HIE review be conducted?</a:t>
            </a:r>
          </a:p>
          <a:p>
            <a:r>
              <a:rPr lang="en-US" dirty="0" smtClean="0"/>
              <a:t>Should it be done by the provider in all cases?</a:t>
            </a:r>
          </a:p>
          <a:p>
            <a:r>
              <a:rPr lang="en-US" dirty="0" smtClean="0"/>
              <a:t>Where is HIE training provided as part of medical education</a:t>
            </a:r>
          </a:p>
          <a:p>
            <a:r>
              <a:rPr lang="en-US" dirty="0" smtClean="0"/>
              <a:t>How skilled should providers be in understanding the reliability of information obtained via HIE?</a:t>
            </a:r>
          </a:p>
          <a:p>
            <a:r>
              <a:rPr lang="en-US" dirty="0" smtClean="0"/>
              <a:t>What tools are available to accelerate this process?	</a:t>
            </a:r>
          </a:p>
          <a:p>
            <a:pPr lvl="1"/>
            <a:r>
              <a:rPr lang="en-US" dirty="0" smtClean="0"/>
              <a:t>E.g., Text data mining and “pointer” services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53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Information Overload</a:t>
            </a:r>
          </a:p>
          <a:p>
            <a:pPr lvl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Providers have limited time to take a history, examine patient, and review labs</a:t>
            </a:r>
          </a:p>
          <a:p>
            <a:pPr lvl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How will they approach the additional information available to them on the HIE?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E.g., old x-rays and EKGs 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Home monitoring data</a:t>
            </a:r>
          </a:p>
          <a:p>
            <a:pPr lvl="2"/>
            <a:r>
              <a:rPr lang="en-US" sz="3000" dirty="0" smtClean="0">
                <a:latin typeface="Calibri" pitchFamily="34" charset="0"/>
                <a:cs typeface="Calibri" pitchFamily="34" charset="0"/>
              </a:rPr>
              <a:t>Case management input</a:t>
            </a:r>
          </a:p>
          <a:p>
            <a:pPr lvl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The information will need to be presented to the provider in a manner that prevent tedious searches of massive amounts of information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 Safety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80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has already occurred with e-prescribing tools</a:t>
            </a:r>
          </a:p>
          <a:p>
            <a:pPr lvl="1"/>
            <a:r>
              <a:rPr lang="en-US" dirty="0" smtClean="0"/>
              <a:t>Lack of alerts was assumed to mean that the medication was safe</a:t>
            </a:r>
          </a:p>
          <a:p>
            <a:pPr lvl="1"/>
            <a:r>
              <a:rPr lang="en-US" dirty="0" smtClean="0"/>
              <a:t>Alerts were actually turned off by accident at an enterprise level, but clinicians assumed no alert meant no contraindication</a:t>
            </a:r>
          </a:p>
          <a:p>
            <a:r>
              <a:rPr lang="en-US" dirty="0" smtClean="0"/>
              <a:t>Could a provider not pursue other traditional information sources (e.g., requesting hospital records) if they assume this information would be available to them on an HIE search?</a:t>
            </a:r>
          </a:p>
          <a:p>
            <a:pPr lvl="1"/>
            <a:r>
              <a:rPr lang="en-US" dirty="0" smtClean="0"/>
              <a:t>Challenges exist with full access to information in communities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Overreliance on 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18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Ideally sensitive information would be under the control of the patient but shared in a way that did not impact patient care or secondary data use (e.g., research)</a:t>
            </a:r>
          </a:p>
          <a:p>
            <a:pPr lvl="1"/>
            <a:r>
              <a:rPr lang="en-US" dirty="0" smtClean="0"/>
              <a:t>Patients are more likely to share information if they feel they have control over what will be shared </a:t>
            </a:r>
          </a:p>
          <a:p>
            <a:r>
              <a:rPr lang="en-US" dirty="0" smtClean="0"/>
              <a:t>However, removal of selected information, called segmentation, has potential patient safety implications</a:t>
            </a:r>
          </a:p>
          <a:p>
            <a:pPr lvl="1"/>
            <a:r>
              <a:rPr lang="en-US" dirty="0" smtClean="0"/>
              <a:t>Providers may be blocked from seeing clinical information that could be critical in their care</a:t>
            </a:r>
          </a:p>
          <a:p>
            <a:pPr lvl="1"/>
            <a:r>
              <a:rPr lang="en-US" dirty="0" smtClean="0"/>
              <a:t>Break the glass is available but may not be safe in all situations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Between </a:t>
            </a:r>
            <a:r>
              <a:rPr lang="en-US" smtClean="0"/>
              <a:t>Patient Privacy and </a:t>
            </a:r>
            <a:r>
              <a:rPr lang="en-US" dirty="0" smtClean="0"/>
              <a:t>Patient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627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CCDs being generated by multiple EHRs on the same patient</a:t>
            </a:r>
          </a:p>
          <a:p>
            <a:r>
              <a:rPr lang="en-US" dirty="0" smtClean="0"/>
              <a:t>Providers need to harmonize the information to make sure it is up to date</a:t>
            </a:r>
          </a:p>
          <a:p>
            <a:pPr lvl="1"/>
            <a:r>
              <a:rPr lang="en-US" dirty="0" smtClean="0"/>
              <a:t>If decisions are made on a CCD or other information that is not current, patient safety issues could arise (e.g., patient was started on Coumadin yesterday by cardiologist)</a:t>
            </a:r>
          </a:p>
          <a:p>
            <a:r>
              <a:rPr lang="en-US" dirty="0" smtClean="0"/>
              <a:t>Potential role for Patient Centered Medical Home provider as “</a:t>
            </a:r>
            <a:r>
              <a:rPr lang="en-US" dirty="0"/>
              <a:t>S</a:t>
            </a:r>
            <a:r>
              <a:rPr lang="en-US" dirty="0" smtClean="0"/>
              <a:t>ingle definitive source of information”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Reconciliation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565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Claims data, including ICD-9/10-CM, may create data integrity issues if used in clinical application without proper quality assurance and refinement processes in place</a:t>
            </a:r>
          </a:p>
          <a:p>
            <a:r>
              <a:rPr lang="en-US" sz="2400" dirty="0" smtClean="0"/>
              <a:t>Complex clinical expressions can be difficult to accurately represent as codified data abstracted from clinical records, regardless of the terminology that is being used</a:t>
            </a:r>
          </a:p>
          <a:p>
            <a:r>
              <a:rPr lang="en-US" sz="2400" dirty="0" smtClean="0"/>
              <a:t>The adoption of standards is an evolving process, but additional standards need to be implemented in order for greater amounts of data to be shared</a:t>
            </a:r>
          </a:p>
          <a:p>
            <a:r>
              <a:rPr lang="en-US" sz="2400" dirty="0" smtClean="0"/>
              <a:t>The impact of changes in workflow brought by HIE need to be taken into consideration</a:t>
            </a:r>
          </a:p>
          <a:p>
            <a:r>
              <a:rPr lang="en-US" sz="2400" dirty="0" smtClean="0"/>
              <a:t>Patient privacy and segmentation may represent additional challenges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Integrity in 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 </a:t>
            </a:r>
            <a:r>
              <a:rPr lang="en-US" dirty="0"/>
              <a:t>processes which identify and ameliorate data integrity issues that may impact healthcare</a:t>
            </a:r>
          </a:p>
          <a:p>
            <a:pPr lvl="1"/>
            <a:r>
              <a:rPr lang="en-US" dirty="0"/>
              <a:t>Whenever possible, maintain linkages to source documentation</a:t>
            </a:r>
          </a:p>
          <a:p>
            <a:r>
              <a:rPr lang="en-US" dirty="0"/>
              <a:t>Educate stakeholders as to the challenges of interoperability and methods to avoid potential errors in data collection, sharing and usage</a:t>
            </a:r>
          </a:p>
          <a:p>
            <a:r>
              <a:rPr lang="en-US" dirty="0"/>
              <a:t>Research and test methods of sharing data in a way that preserves the full context and meaning of the information being </a:t>
            </a:r>
            <a:r>
              <a:rPr lang="en-US" dirty="0" smtClean="0"/>
              <a:t>shared</a:t>
            </a:r>
          </a:p>
          <a:p>
            <a:r>
              <a:rPr lang="en-US" dirty="0" smtClean="0"/>
              <a:t>Test tools that improve the efficiency of HIE searches, such as text data mining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8263933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Thank You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143000" y="4343400"/>
            <a:ext cx="716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u="sng" dirty="0">
                <a:latin typeface="Calibri" pitchFamily="34" charset="0"/>
              </a:rPr>
              <a:t>Contact Information:</a:t>
            </a:r>
          </a:p>
          <a:p>
            <a:pPr algn="ctr">
              <a:lnSpc>
                <a:spcPct val="150000"/>
              </a:lnSpc>
            </a:pPr>
            <a:r>
              <a:rPr lang="en-US" sz="2800" i="1" dirty="0">
                <a:latin typeface="Calibri" pitchFamily="34" charset="0"/>
              </a:rPr>
              <a:t>Michael Stearns, MD, CPC</a:t>
            </a:r>
          </a:p>
          <a:p>
            <a:pPr algn="ctr"/>
            <a:r>
              <a:rPr lang="en-US" sz="2800" i="1" dirty="0" smtClean="0">
                <a:latin typeface="Calibri" pitchFamily="34" charset="0"/>
              </a:rPr>
              <a:t>Email</a:t>
            </a:r>
            <a:r>
              <a:rPr lang="en-US" sz="2800" i="1" dirty="0">
                <a:latin typeface="Calibri" pitchFamily="34" charset="0"/>
              </a:rPr>
              <a:t>: </a:t>
            </a:r>
            <a:r>
              <a:rPr lang="en-US" sz="2800" i="1" dirty="0" smtClean="0">
                <a:latin typeface="Calibri" pitchFamily="34" charset="0"/>
              </a:rPr>
              <a:t>mcjstearns@gmail.com</a:t>
            </a:r>
            <a:endParaRPr lang="en-US" sz="2800" i="1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clinical information is stored as free text</a:t>
            </a:r>
          </a:p>
          <a:p>
            <a:pPr lvl="1"/>
            <a:r>
              <a:rPr lang="en-US" dirty="0" smtClean="0"/>
              <a:t>Difficult to use in computer systems</a:t>
            </a:r>
          </a:p>
          <a:p>
            <a:pPr lvl="1"/>
            <a:r>
              <a:rPr lang="en-US" dirty="0" smtClean="0"/>
              <a:t>Many ways to say the same thing…</a:t>
            </a:r>
          </a:p>
          <a:p>
            <a:r>
              <a:rPr lang="en-US" dirty="0" smtClean="0"/>
              <a:t>Structured data</a:t>
            </a:r>
          </a:p>
          <a:p>
            <a:pPr lvl="1"/>
            <a:r>
              <a:rPr lang="en-US" dirty="0" smtClean="0"/>
              <a:t>Stored as information in defined fields</a:t>
            </a:r>
          </a:p>
          <a:p>
            <a:pPr lvl="2"/>
            <a:r>
              <a:rPr lang="en-US" dirty="0" smtClean="0"/>
              <a:t>E.g., “Last Name” field</a:t>
            </a:r>
          </a:p>
          <a:p>
            <a:r>
              <a:rPr lang="en-US" dirty="0" smtClean="0"/>
              <a:t>Codified data</a:t>
            </a:r>
          </a:p>
          <a:p>
            <a:pPr lvl="1"/>
            <a:r>
              <a:rPr lang="en-US" dirty="0" smtClean="0"/>
              <a:t>Concepts are stored as codes</a:t>
            </a:r>
          </a:p>
          <a:p>
            <a:pPr lvl="1"/>
            <a:r>
              <a:rPr lang="en-US" dirty="0" smtClean="0"/>
              <a:t>Facilitates machine based processing of information</a:t>
            </a:r>
          </a:p>
          <a:p>
            <a:pPr lvl="2"/>
            <a:r>
              <a:rPr lang="en-US" dirty="0" smtClean="0"/>
              <a:t>Clinical care uses such as decision support</a:t>
            </a:r>
          </a:p>
          <a:p>
            <a:pPr lvl="2"/>
            <a:r>
              <a:rPr lang="en-US" dirty="0" smtClean="0"/>
              <a:t>Population health</a:t>
            </a:r>
          </a:p>
          <a:p>
            <a:pPr lvl="2"/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Data Type Primer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decisions depend upon information that is not compromised</a:t>
            </a:r>
          </a:p>
          <a:p>
            <a:pPr lvl="1"/>
            <a:r>
              <a:rPr lang="en-US" dirty="0" smtClean="0"/>
              <a:t>Need is amplified in emergency care situations</a:t>
            </a:r>
          </a:p>
          <a:p>
            <a:endParaRPr lang="en-US" dirty="0" smtClean="0"/>
          </a:p>
          <a:p>
            <a:r>
              <a:rPr lang="en-US" dirty="0" smtClean="0"/>
              <a:t>Data integrity includes: </a:t>
            </a:r>
          </a:p>
          <a:p>
            <a:pPr lvl="1"/>
            <a:r>
              <a:rPr lang="en-US" dirty="0" smtClean="0"/>
              <a:t>Accuracy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Currency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Integrity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Point of care capture (e.g., EHR, PHR)</a:t>
            </a:r>
          </a:p>
          <a:p>
            <a:pPr marL="514350" indent="-514350"/>
            <a:r>
              <a:rPr lang="en-US" dirty="0" smtClean="0"/>
              <a:t>Local storage and use in EHR</a:t>
            </a:r>
          </a:p>
          <a:p>
            <a:pPr marL="514350" indent="-514350"/>
            <a:r>
              <a:rPr lang="en-US" dirty="0" smtClean="0"/>
              <a:t>Export from EHR into a secondary repository</a:t>
            </a:r>
          </a:p>
          <a:p>
            <a:pPr marL="514350" indent="-514350"/>
            <a:r>
              <a:rPr lang="en-US" dirty="0" smtClean="0"/>
              <a:t>Import process into another EHR </a:t>
            </a:r>
            <a:r>
              <a:rPr lang="en-US" dirty="0" smtClean="0"/>
              <a:t>system</a:t>
            </a:r>
          </a:p>
          <a:p>
            <a:pPr marL="514350" indent="-514350"/>
            <a:r>
              <a:rPr lang="en-US" dirty="0" smtClean="0"/>
              <a:t>Reconciliation process:</a:t>
            </a:r>
          </a:p>
          <a:p>
            <a:pPr marL="770382" lvl="1" indent="-514350"/>
            <a:r>
              <a:rPr lang="en-US" dirty="0" smtClean="0"/>
              <a:t>Temporal issues</a:t>
            </a:r>
          </a:p>
          <a:p>
            <a:pPr marL="770382" lvl="1" indent="-514350"/>
            <a:r>
              <a:rPr lang="en-US" dirty="0" smtClean="0"/>
              <a:t>Provider type issues</a:t>
            </a:r>
          </a:p>
          <a:p>
            <a:pPr marL="770382" lvl="1" indent="-514350"/>
            <a:r>
              <a:rPr lang="en-US" dirty="0" smtClean="0"/>
              <a:t>Patient entered data</a:t>
            </a:r>
          </a:p>
          <a:p>
            <a:pPr marL="770382" lvl="1" indent="-514350"/>
            <a:r>
              <a:rPr lang="en-US" dirty="0" smtClean="0"/>
              <a:t>Interoperability barriers (incomplete data)</a:t>
            </a:r>
          </a:p>
          <a:p>
            <a:pPr marL="514350" indent="-514350"/>
            <a:r>
              <a:rPr lang="en-US" dirty="0" smtClean="0"/>
              <a:t>Segmentation issues (e.g., mental health)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Data Vulnerability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Ambulatory EHRs </a:t>
            </a:r>
            <a:r>
              <a:rPr lang="en-US" dirty="0"/>
              <a:t>are </a:t>
            </a:r>
            <a:r>
              <a:rPr lang="en-US" dirty="0" smtClean="0"/>
              <a:t>often built </a:t>
            </a:r>
            <a:r>
              <a:rPr lang="en-US" dirty="0"/>
              <a:t>around </a:t>
            </a:r>
            <a:r>
              <a:rPr lang="en-US" dirty="0" smtClean="0"/>
              <a:t>generating </a:t>
            </a:r>
            <a:r>
              <a:rPr lang="en-US" dirty="0" smtClean="0"/>
              <a:t>documents that are compliant with requirements related to claims submission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smtClean="0"/>
              <a:t>ICD-9-CM, CPT, HCPCS</a:t>
            </a:r>
          </a:p>
          <a:p>
            <a:pPr lvl="2"/>
            <a:r>
              <a:rPr lang="en-US" dirty="0" smtClean="0"/>
              <a:t>1995 &amp; </a:t>
            </a:r>
            <a:r>
              <a:rPr lang="en-US" dirty="0" smtClean="0"/>
              <a:t>1997 </a:t>
            </a:r>
            <a:r>
              <a:rPr lang="en-US" dirty="0"/>
              <a:t>E&amp;M </a:t>
            </a:r>
            <a:r>
              <a:rPr lang="en-US" dirty="0" smtClean="0"/>
              <a:t>(CPT) coding guidelines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ultiple types of documentation methods used by EHRs create challenges related to how information is gathered </a:t>
            </a:r>
            <a:r>
              <a:rPr lang="en-US" sz="1400" dirty="0" smtClean="0"/>
              <a:t>(e.g., </a:t>
            </a:r>
            <a:r>
              <a:rPr lang="en-US" sz="1400" dirty="0" err="1" smtClean="0"/>
              <a:t>Rosenbloom</a:t>
            </a:r>
            <a:r>
              <a:rPr lang="en-US" sz="1400" dirty="0" smtClean="0"/>
              <a:t>, et. al.</a:t>
            </a:r>
            <a:r>
              <a:rPr lang="pt-BR" sz="1400" dirty="0" smtClean="0"/>
              <a:t>J </a:t>
            </a:r>
            <a:r>
              <a:rPr lang="pt-BR" sz="1400" dirty="0"/>
              <a:t>Am Med Inform Assoc </a:t>
            </a:r>
            <a:r>
              <a:rPr lang="pt-BR" sz="1400" dirty="0" smtClean="0"/>
              <a:t>2011;18:181e186. doi:10.1136/jamia.2010.007237)</a:t>
            </a:r>
          </a:p>
          <a:p>
            <a:endParaRPr lang="pt-BR" sz="1400" dirty="0"/>
          </a:p>
          <a:p>
            <a:r>
              <a:rPr lang="en-US" dirty="0" smtClean="0"/>
              <a:t>Claims </a:t>
            </a:r>
            <a:r>
              <a:rPr lang="en-US" dirty="0" smtClean="0"/>
              <a:t>data is not designed for clinical information systems</a:t>
            </a:r>
          </a:p>
          <a:p>
            <a:pPr lvl="1"/>
            <a:r>
              <a:rPr lang="en-US" dirty="0" smtClean="0"/>
              <a:t>Billing</a:t>
            </a:r>
          </a:p>
          <a:p>
            <a:pPr lvl="1"/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Care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ICD codes are chosen by clinicians based on:</a:t>
            </a:r>
          </a:p>
          <a:p>
            <a:pPr lvl="1"/>
            <a:r>
              <a:rPr lang="en-US" dirty="0" smtClean="0"/>
              <a:t>Identical match to disease (when available)</a:t>
            </a:r>
          </a:p>
          <a:p>
            <a:pPr lvl="2"/>
            <a:r>
              <a:rPr lang="en-US" dirty="0" smtClean="0"/>
              <a:t>E.g., Appendicitis (a matching ICD-9-CM code is available)</a:t>
            </a:r>
          </a:p>
          <a:p>
            <a:pPr lvl="1"/>
            <a:r>
              <a:rPr lang="en-US" dirty="0" smtClean="0"/>
              <a:t>Best available choice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taphylococcal pericarditis (no ICD-9-CM or ICD-10-CM match)</a:t>
            </a:r>
          </a:p>
          <a:p>
            <a:pPr lvl="3"/>
            <a:r>
              <a:rPr lang="en-US" b="1" dirty="0" smtClean="0"/>
              <a:t>ICD-10-CM code I30.8 (Other forms of acute pericarditis), or</a:t>
            </a:r>
          </a:p>
          <a:p>
            <a:pPr lvl="3"/>
            <a:r>
              <a:rPr lang="en-US" b="1" dirty="0" smtClean="0"/>
              <a:t>ICD-10-CM code I30.9 (Acute pericarditis, unspecified)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ICD codes chosen?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1968</TotalTime>
  <Words>2431</Words>
  <Application>Microsoft Office PowerPoint</Application>
  <PresentationFormat>On-screen Show (4:3)</PresentationFormat>
  <Paragraphs>318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Health Information Exchange and Patient Safety</vt:lpstr>
      <vt:lpstr>Health Information Exchange</vt:lpstr>
      <vt:lpstr>HIT Patient Safety</vt:lpstr>
      <vt:lpstr>Data Integrity in HIE</vt:lpstr>
      <vt:lpstr>Clinical Data Type Primer</vt:lpstr>
      <vt:lpstr>Data Integrity</vt:lpstr>
      <vt:lpstr>Potential Data Vulnerability Points</vt:lpstr>
      <vt:lpstr>Point of Care Data Collection</vt:lpstr>
      <vt:lpstr>How are ICD codes chosen?</vt:lpstr>
      <vt:lpstr>Claims Data Challenges - Clinical Examples in ICD 9 and 10</vt:lpstr>
      <vt:lpstr>Reason for Choosing an ICD Code (continued)</vt:lpstr>
      <vt:lpstr>ICD Example:  Multiple unique concepts used by one code – This can create errors if the code is used incorrectly  G43.1 Migraine with aura</vt:lpstr>
      <vt:lpstr>Problem: ICD-10-CM Code R40.2</vt:lpstr>
      <vt:lpstr>Problem: ICD-10-CM</vt:lpstr>
      <vt:lpstr>ICD-9/10-CM</vt:lpstr>
      <vt:lpstr>Reference Terminologies</vt:lpstr>
      <vt:lpstr> SNOMED CT®</vt:lpstr>
      <vt:lpstr> SNOMED CT®</vt:lpstr>
      <vt:lpstr>SNOMED CT</vt:lpstr>
      <vt:lpstr>PowerPoint Presentation</vt:lpstr>
      <vt:lpstr>However…</vt:lpstr>
      <vt:lpstr>ICD-11</vt:lpstr>
      <vt:lpstr>Local Data Storage in the Electronic Health Record</vt:lpstr>
      <vt:lpstr>Challenges with storing data locally:</vt:lpstr>
      <vt:lpstr>Why we need access to the source documents  (clinical example)</vt:lpstr>
      <vt:lpstr>Data Sharing Challenges</vt:lpstr>
      <vt:lpstr>Semantic Interoperability</vt:lpstr>
      <vt:lpstr>HIE Data Management</vt:lpstr>
      <vt:lpstr>Challenges</vt:lpstr>
      <vt:lpstr>Key HIE Safety Construct</vt:lpstr>
      <vt:lpstr>Data Import into a Secondary EHR</vt:lpstr>
      <vt:lpstr>EHR Data Upload</vt:lpstr>
      <vt:lpstr>HIE Patient Safety Considerations</vt:lpstr>
      <vt:lpstr>HIE Workflow</vt:lpstr>
      <vt:lpstr>HIE Safety Considerations</vt:lpstr>
      <vt:lpstr>Overreliance on HIE</vt:lpstr>
      <vt:lpstr>Dynamic Between Patient Privacy and Patient Safety</vt:lpstr>
      <vt:lpstr>Reconciliation</vt:lpstr>
      <vt:lpstr>Conclusions</vt:lpstr>
      <vt:lpstr>Recommendations</vt:lpstr>
      <vt:lpstr>Questions?</vt:lpstr>
    </vt:vector>
  </TitlesOfParts>
  <Company>e-MD's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ICD-10-CM vs. SNOMED Clinical Terms</dc:title>
  <dc:creator>mstearns</dc:creator>
  <cp:lastModifiedBy>Michael</cp:lastModifiedBy>
  <cp:revision>94</cp:revision>
  <dcterms:created xsi:type="dcterms:W3CDTF">2011-08-29T00:29:05Z</dcterms:created>
  <dcterms:modified xsi:type="dcterms:W3CDTF">2012-08-19T19:37:33Z</dcterms:modified>
</cp:coreProperties>
</file>