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69" r:id="rId17"/>
    <p:sldId id="279" r:id="rId18"/>
    <p:sldId id="271" r:id="rId19"/>
    <p:sldId id="272" r:id="rId20"/>
    <p:sldId id="276" r:id="rId21"/>
    <p:sldId id="274" r:id="rId22"/>
    <p:sldId id="275" r:id="rId23"/>
    <p:sldId id="277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1C0C9A-DE4F-4A83-BAB6-7BCD14FBE0CF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F48E06-FA74-4A7F-BAD5-7E282ED4A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0C9A-DE4F-4A83-BAB6-7BCD14FBE0CF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48E06-FA74-4A7F-BAD5-7E282ED4A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0C9A-DE4F-4A83-BAB6-7BCD14FBE0CF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48E06-FA74-4A7F-BAD5-7E282ED4A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0C9A-DE4F-4A83-BAB6-7BCD14FBE0CF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48E06-FA74-4A7F-BAD5-7E282ED4A4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0C9A-DE4F-4A83-BAB6-7BCD14FBE0CF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48E06-FA74-4A7F-BAD5-7E282ED4A4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0C9A-DE4F-4A83-BAB6-7BCD14FBE0CF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48E06-FA74-4A7F-BAD5-7E282ED4A4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0C9A-DE4F-4A83-BAB6-7BCD14FBE0CF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48E06-FA74-4A7F-BAD5-7E282ED4A4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0C9A-DE4F-4A83-BAB6-7BCD14FBE0CF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48E06-FA74-4A7F-BAD5-7E282ED4A48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0C9A-DE4F-4A83-BAB6-7BCD14FBE0CF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48E06-FA74-4A7F-BAD5-7E282ED4A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1C0C9A-DE4F-4A83-BAB6-7BCD14FBE0CF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48E06-FA74-4A7F-BAD5-7E282ED4A4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1C0C9A-DE4F-4A83-BAB6-7BCD14FBE0CF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F48E06-FA74-4A7F-BAD5-7E282ED4A48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1C0C9A-DE4F-4A83-BAB6-7BCD14FBE0CF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F48E06-FA74-4A7F-BAD5-7E282ED4A4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Physician-Patient Encounters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Physician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91400" cy="1752600"/>
          </a:xfrm>
        </p:spPr>
        <p:txBody>
          <a:bodyPr/>
          <a:lstStyle/>
          <a:p>
            <a:r>
              <a:rPr lang="en-US" sz="2400" i="1" dirty="0" smtClean="0">
                <a:solidFill>
                  <a:schemeClr val="tx1"/>
                </a:solidFill>
              </a:rPr>
              <a:t>Michael Stearns, MD, CPC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HIT Consultant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relevant recent events</a:t>
            </a:r>
          </a:p>
          <a:p>
            <a:pPr lvl="1"/>
            <a:r>
              <a:rPr lang="en-US" dirty="0" smtClean="0"/>
              <a:t>Recent hospitalizations</a:t>
            </a:r>
          </a:p>
          <a:p>
            <a:pPr lvl="1"/>
            <a:r>
              <a:rPr lang="en-US" dirty="0" smtClean="0"/>
              <a:t>Recent surgeries</a:t>
            </a:r>
          </a:p>
          <a:p>
            <a:pPr lvl="1"/>
            <a:r>
              <a:rPr lang="en-US" dirty="0" smtClean="0"/>
              <a:t>Prior evaluations by other providers</a:t>
            </a:r>
          </a:p>
          <a:p>
            <a:pPr lvl="1"/>
            <a:r>
              <a:rPr lang="en-US" dirty="0" smtClean="0"/>
              <a:t>Stressors that could influence health</a:t>
            </a:r>
          </a:p>
          <a:p>
            <a:pPr lvl="2"/>
            <a:r>
              <a:rPr lang="en-US" dirty="0" smtClean="0"/>
              <a:t>E.g., Work-related stress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Present Illness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032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HPI documentation goals</a:t>
            </a:r>
          </a:p>
          <a:p>
            <a:pPr lvl="1"/>
            <a:r>
              <a:rPr lang="en-US" dirty="0" smtClean="0"/>
              <a:t>Document information for purely clinical use</a:t>
            </a:r>
          </a:p>
          <a:p>
            <a:pPr lvl="2"/>
            <a:r>
              <a:rPr lang="en-US" dirty="0" smtClean="0"/>
              <a:t>Reference notes for point of care use</a:t>
            </a:r>
          </a:p>
          <a:p>
            <a:pPr lvl="2"/>
            <a:r>
              <a:rPr lang="en-US" dirty="0" smtClean="0"/>
              <a:t>Future visits</a:t>
            </a:r>
          </a:p>
          <a:p>
            <a:pPr lvl="2"/>
            <a:r>
              <a:rPr lang="en-US" dirty="0" smtClean="0"/>
              <a:t>Information to be used for care at other locations</a:t>
            </a:r>
          </a:p>
          <a:p>
            <a:pPr lvl="1"/>
            <a:r>
              <a:rPr lang="en-US" dirty="0" smtClean="0"/>
              <a:t>Medicolegal documentation</a:t>
            </a:r>
          </a:p>
          <a:p>
            <a:pPr lvl="2"/>
            <a:r>
              <a:rPr lang="en-US" dirty="0" smtClean="0"/>
              <a:t>Demonstrate that the standard of care was met via documentation</a:t>
            </a:r>
          </a:p>
          <a:p>
            <a:pPr lvl="2"/>
            <a:r>
              <a:rPr lang="en-US" dirty="0" smtClean="0"/>
              <a:t>Be wary of template defaults and cloning of information</a:t>
            </a:r>
          </a:p>
          <a:p>
            <a:pPr lvl="1"/>
            <a:r>
              <a:rPr lang="en-US" dirty="0" smtClean="0"/>
              <a:t>Reimbursement purposes</a:t>
            </a:r>
          </a:p>
          <a:p>
            <a:pPr lvl="2"/>
            <a:r>
              <a:rPr lang="en-US" dirty="0" smtClean="0"/>
              <a:t>HPI heavily influences coding and reimbursement</a:t>
            </a:r>
          </a:p>
          <a:p>
            <a:pPr lvl="2"/>
            <a:r>
              <a:rPr lang="en-US" dirty="0" smtClean="0"/>
              <a:t>Need 1-4 HPI elements OR 3 chronic diseases and their statuses</a:t>
            </a:r>
          </a:p>
          <a:p>
            <a:pPr lvl="3"/>
            <a:r>
              <a:rPr lang="en-US" dirty="0" smtClean="0"/>
              <a:t>Used to determine E&amp;M level of service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Present Illness 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92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Enter complex information and overcome natural language challenges</a:t>
            </a:r>
          </a:p>
          <a:p>
            <a:pPr lvl="1"/>
            <a:r>
              <a:rPr lang="en-US" dirty="0" smtClean="0"/>
              <a:t>Free text </a:t>
            </a:r>
            <a:r>
              <a:rPr lang="en-US" dirty="0" smtClean="0"/>
              <a:t>entry via </a:t>
            </a:r>
            <a:r>
              <a:rPr lang="en-US" dirty="0" smtClean="0"/>
              <a:t>voice recognition, typing or other </a:t>
            </a:r>
            <a:r>
              <a:rPr lang="en-US" dirty="0" smtClean="0"/>
              <a:t>methods</a:t>
            </a:r>
            <a:endParaRPr lang="en-US" dirty="0" smtClean="0"/>
          </a:p>
          <a:p>
            <a:pPr lvl="2"/>
            <a:r>
              <a:rPr lang="en-US" dirty="0" smtClean="0"/>
              <a:t>However, this usually results in the loss of structured data (also called discrete data and/or codified data)</a:t>
            </a:r>
            <a:endParaRPr lang="en-US" dirty="0" smtClean="0"/>
          </a:p>
          <a:p>
            <a:pPr lvl="3"/>
            <a:r>
              <a:rPr lang="en-US" dirty="0" smtClean="0"/>
              <a:t>May be offset by NLP and automated coding</a:t>
            </a:r>
          </a:p>
          <a:p>
            <a:pPr lvl="1"/>
            <a:r>
              <a:rPr lang="en-US" dirty="0" smtClean="0"/>
              <a:t>Templates/Macros popular in EHRs</a:t>
            </a:r>
          </a:p>
          <a:p>
            <a:pPr lvl="2"/>
            <a:r>
              <a:rPr lang="en-US" dirty="0" smtClean="0"/>
              <a:t>Need to capture as many potential questions as possible through drop down lists with branches</a:t>
            </a:r>
          </a:p>
          <a:p>
            <a:pPr lvl="2"/>
            <a:r>
              <a:rPr lang="en-US" dirty="0" smtClean="0"/>
              <a:t>Huge amount of potential information could be needed</a:t>
            </a:r>
          </a:p>
          <a:p>
            <a:pPr lvl="2"/>
            <a:r>
              <a:rPr lang="en-US" dirty="0" smtClean="0"/>
              <a:t>HPI templates generally are difficult to build</a:t>
            </a:r>
          </a:p>
          <a:p>
            <a:pPr lvl="2"/>
            <a:r>
              <a:rPr lang="en-US" dirty="0" smtClean="0"/>
              <a:t>Well constructed templates have the ability to remind physicians of certain questions that should be asked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HPI and EHRs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29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HPI templates continued:</a:t>
            </a:r>
          </a:p>
          <a:p>
            <a:pPr lvl="1"/>
            <a:r>
              <a:rPr lang="en-US" dirty="0" smtClean="0"/>
              <a:t>Must take into consideration:</a:t>
            </a:r>
          </a:p>
          <a:p>
            <a:pPr lvl="2"/>
            <a:r>
              <a:rPr lang="en-US" dirty="0" smtClean="0"/>
              <a:t>Clinical knowledge to aid with documentation</a:t>
            </a:r>
          </a:p>
          <a:p>
            <a:pPr lvl="2"/>
            <a:r>
              <a:rPr lang="en-US" dirty="0" smtClean="0"/>
              <a:t>Medicolegal considerations</a:t>
            </a:r>
          </a:p>
          <a:p>
            <a:pPr lvl="3"/>
            <a:r>
              <a:rPr lang="en-US" dirty="0" smtClean="0"/>
              <a:t>Were all the relevant questions asked and documented in case the care of the patient was to later be challenged</a:t>
            </a:r>
          </a:p>
          <a:p>
            <a:pPr lvl="2"/>
            <a:r>
              <a:rPr lang="en-US" dirty="0" smtClean="0"/>
              <a:t>Coding and billing questions</a:t>
            </a:r>
          </a:p>
          <a:p>
            <a:pPr lvl="3"/>
            <a:r>
              <a:rPr lang="en-US" dirty="0" smtClean="0"/>
              <a:t>Needs to code for the HPI elements (duration, location, severity, quality, modifying factors, context, associated signs and symptoms and timing)</a:t>
            </a:r>
          </a:p>
          <a:p>
            <a:pPr lvl="3"/>
            <a:r>
              <a:rPr lang="en-US" dirty="0" smtClean="0"/>
              <a:t>Alternative is to have capacity to recognize when three chronic conditions and their statuses are documented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HPIs and EHRs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25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models vary widely between EHR systems</a:t>
            </a:r>
          </a:p>
          <a:p>
            <a:r>
              <a:rPr lang="en-US" dirty="0" smtClean="0"/>
              <a:t>Usually context specific</a:t>
            </a:r>
          </a:p>
          <a:p>
            <a:pPr lvl="1"/>
            <a:r>
              <a:rPr lang="en-US" dirty="0" smtClean="0"/>
              <a:t>E.g., New patient headache, follow-up diabetes, etc.</a:t>
            </a:r>
          </a:p>
          <a:p>
            <a:r>
              <a:rPr lang="en-US" dirty="0" smtClean="0"/>
              <a:t>Usually specialty specific</a:t>
            </a:r>
          </a:p>
          <a:p>
            <a:pPr lvl="1"/>
            <a:r>
              <a:rPr lang="en-US" dirty="0" smtClean="0"/>
              <a:t>Very different level of detail may be needed depending on specialty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HPIs and EHRs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62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the next section of the history and physical (H&amp;P) after HPI</a:t>
            </a:r>
          </a:p>
          <a:p>
            <a:r>
              <a:rPr lang="en-US" dirty="0" smtClean="0"/>
              <a:t>May be entered by the patient, taken by the MA, or in some cases imported electronically</a:t>
            </a:r>
          </a:p>
          <a:p>
            <a:r>
              <a:rPr lang="en-US" dirty="0" smtClean="0"/>
              <a:t>Typically reviewed by the provider before they see the patient</a:t>
            </a:r>
          </a:p>
          <a:p>
            <a:r>
              <a:rPr lang="en-US" dirty="0" smtClean="0"/>
              <a:t>Provider will use information from the section to help with determining the diagnosis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 Medical, Family and Social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93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Often obtained prior to the patient being seen by the provider and reviewed by the provider before seeing the patient</a:t>
            </a:r>
          </a:p>
          <a:p>
            <a:r>
              <a:rPr lang="en-US" dirty="0" smtClean="0"/>
              <a:t>Complete history, regardless of relevancy</a:t>
            </a:r>
          </a:p>
          <a:p>
            <a:r>
              <a:rPr lang="en-US" dirty="0" smtClean="0"/>
              <a:t>Can be labor intensive for patient/staff to record</a:t>
            </a:r>
          </a:p>
          <a:p>
            <a:r>
              <a:rPr lang="en-US" dirty="0" smtClean="0"/>
              <a:t>Past medical history usually contains:</a:t>
            </a:r>
          </a:p>
          <a:p>
            <a:pPr lvl="1"/>
            <a:r>
              <a:rPr lang="en-US" dirty="0" smtClean="0"/>
              <a:t>Medications</a:t>
            </a:r>
          </a:p>
          <a:p>
            <a:pPr lvl="1"/>
            <a:r>
              <a:rPr lang="en-US" dirty="0" smtClean="0"/>
              <a:t>Allergies</a:t>
            </a:r>
          </a:p>
          <a:p>
            <a:pPr lvl="1"/>
            <a:r>
              <a:rPr lang="en-US" dirty="0" smtClean="0"/>
              <a:t>Current and former illnesses and injuries</a:t>
            </a:r>
          </a:p>
          <a:p>
            <a:pPr lvl="1"/>
            <a:r>
              <a:rPr lang="en-US" dirty="0" smtClean="0"/>
              <a:t>Surgeries</a:t>
            </a:r>
          </a:p>
          <a:p>
            <a:pPr lvl="1"/>
            <a:r>
              <a:rPr lang="en-US" dirty="0" smtClean="0"/>
              <a:t>Hospitalizations</a:t>
            </a:r>
          </a:p>
          <a:p>
            <a:pPr lvl="1"/>
            <a:r>
              <a:rPr lang="en-US" dirty="0" smtClean="0"/>
              <a:t>Immunization history</a:t>
            </a:r>
          </a:p>
          <a:p>
            <a:pPr lvl="1"/>
            <a:r>
              <a:rPr lang="en-US" dirty="0" smtClean="0"/>
              <a:t>Birth history</a:t>
            </a:r>
          </a:p>
          <a:p>
            <a:pPr lvl="1"/>
            <a:r>
              <a:rPr lang="en-US" dirty="0" smtClean="0"/>
              <a:t>Others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Medical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66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Was a separate sheet in the front of paper chart, used in inpatient records and in some specialties</a:t>
            </a:r>
          </a:p>
          <a:p>
            <a:r>
              <a:rPr lang="en-US" dirty="0" smtClean="0"/>
              <a:t>Has evolved with advent of EHRs to be central component of patient record</a:t>
            </a:r>
          </a:p>
          <a:p>
            <a:r>
              <a:rPr lang="en-US" dirty="0" smtClean="0"/>
              <a:t>Generally a subset of information from the past medical history, limited to relevant conditions that are currently active</a:t>
            </a:r>
          </a:p>
          <a:p>
            <a:r>
              <a:rPr lang="en-US" dirty="0" smtClean="0"/>
              <a:t>Use varies markedly</a:t>
            </a:r>
          </a:p>
          <a:p>
            <a:r>
              <a:rPr lang="en-US" dirty="0" smtClean="0"/>
              <a:t>Central focus of interoperability efforts via CCD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74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be limited to a screening history of relevant medical conditions in the patient’s family history</a:t>
            </a:r>
          </a:p>
          <a:p>
            <a:r>
              <a:rPr lang="en-US" dirty="0" smtClean="0"/>
              <a:t>Weighted towards conditions that have known tendency to be passed from one generation to another</a:t>
            </a:r>
          </a:p>
          <a:p>
            <a:pPr lvl="1"/>
            <a:r>
              <a:rPr lang="en-US" dirty="0" smtClean="0"/>
              <a:t>E.g., Huntington’s Disease</a:t>
            </a:r>
          </a:p>
          <a:p>
            <a:r>
              <a:rPr lang="en-US" dirty="0" smtClean="0"/>
              <a:t>Can have less relevance in elderly patients</a:t>
            </a:r>
          </a:p>
          <a:p>
            <a:r>
              <a:rPr lang="en-US" dirty="0" smtClean="0"/>
              <a:t>Will take on a great deal of new significance in the genomic medicine era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Family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17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 includes:</a:t>
            </a:r>
          </a:p>
          <a:p>
            <a:pPr lvl="1"/>
            <a:r>
              <a:rPr lang="en-US" dirty="0" smtClean="0"/>
              <a:t>Occupation</a:t>
            </a:r>
          </a:p>
          <a:p>
            <a:pPr lvl="1"/>
            <a:r>
              <a:rPr lang="en-US" dirty="0" smtClean="0"/>
              <a:t>Marital history</a:t>
            </a:r>
          </a:p>
          <a:p>
            <a:pPr lvl="1"/>
            <a:r>
              <a:rPr lang="en-US" dirty="0" smtClean="0"/>
              <a:t>Living situation</a:t>
            </a:r>
          </a:p>
          <a:p>
            <a:pPr lvl="2"/>
            <a:r>
              <a:rPr lang="en-US" dirty="0" smtClean="0"/>
              <a:t>Family members when </a:t>
            </a:r>
            <a:r>
              <a:rPr lang="en-US" dirty="0" smtClean="0"/>
              <a:t>relevant</a:t>
            </a:r>
          </a:p>
          <a:p>
            <a:pPr lvl="2"/>
            <a:r>
              <a:rPr lang="en-US" dirty="0" smtClean="0"/>
              <a:t>Relationships when relevant</a:t>
            </a:r>
            <a:endParaRPr lang="en-US" dirty="0" smtClean="0"/>
          </a:p>
          <a:p>
            <a:pPr lvl="1"/>
            <a:r>
              <a:rPr lang="en-US" dirty="0" smtClean="0"/>
              <a:t>Alcohol use</a:t>
            </a:r>
          </a:p>
          <a:p>
            <a:pPr lvl="1"/>
            <a:r>
              <a:rPr lang="en-US" dirty="0" smtClean="0"/>
              <a:t>Drug use</a:t>
            </a:r>
          </a:p>
          <a:p>
            <a:pPr lvl="1"/>
            <a:r>
              <a:rPr lang="en-US" dirty="0" smtClean="0"/>
              <a:t>Sexual history</a:t>
            </a:r>
          </a:p>
          <a:p>
            <a:pPr lvl="1"/>
            <a:r>
              <a:rPr lang="en-US" dirty="0" smtClean="0"/>
              <a:t>Other social factors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1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Develop a rapport with the patient</a:t>
            </a:r>
          </a:p>
          <a:p>
            <a:r>
              <a:rPr lang="en-US" dirty="0" smtClean="0"/>
              <a:t>Establish credibility with the patient</a:t>
            </a:r>
          </a:p>
          <a:p>
            <a:r>
              <a:rPr lang="en-US" dirty="0" smtClean="0"/>
              <a:t>Establish the reliability of the patient</a:t>
            </a:r>
          </a:p>
          <a:p>
            <a:r>
              <a:rPr lang="en-US" dirty="0" smtClean="0"/>
              <a:t>Gather information</a:t>
            </a:r>
          </a:p>
          <a:p>
            <a:pPr lvl="1"/>
            <a:r>
              <a:rPr lang="en-US" dirty="0" smtClean="0"/>
              <a:t>From the history</a:t>
            </a:r>
          </a:p>
          <a:p>
            <a:pPr lvl="1"/>
            <a:r>
              <a:rPr lang="en-US" dirty="0" smtClean="0"/>
              <a:t>From the examination</a:t>
            </a:r>
          </a:p>
          <a:p>
            <a:pPr lvl="1"/>
            <a:r>
              <a:rPr lang="en-US" dirty="0" smtClean="0"/>
              <a:t>From test results</a:t>
            </a:r>
          </a:p>
          <a:p>
            <a:pPr lvl="1"/>
            <a:r>
              <a:rPr lang="en-US" dirty="0" smtClean="0"/>
              <a:t>From reports from other providers</a:t>
            </a:r>
          </a:p>
          <a:p>
            <a:r>
              <a:rPr lang="en-US" dirty="0" smtClean="0"/>
              <a:t>Get through the examination efficiently</a:t>
            </a:r>
          </a:p>
          <a:p>
            <a:r>
              <a:rPr lang="en-US" dirty="0" smtClean="0"/>
              <a:t>Get paid, if surgical get cases…</a:t>
            </a:r>
          </a:p>
          <a:p>
            <a:r>
              <a:rPr lang="en-US" dirty="0" smtClean="0"/>
              <a:t>Don’t get sued</a:t>
            </a:r>
          </a:p>
          <a:p>
            <a:r>
              <a:rPr lang="en-US" dirty="0" smtClean="0"/>
              <a:t>Don’t become subjected to a negative audit</a:t>
            </a:r>
          </a:p>
          <a:p>
            <a:r>
              <a:rPr lang="en-US" dirty="0" smtClean="0"/>
              <a:t>Have the patient say good things about you in the community, in particular to the physician who referred the patient to you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Physician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14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 sure all relevant information is obtained</a:t>
            </a:r>
          </a:p>
          <a:p>
            <a:r>
              <a:rPr lang="en-US" dirty="0" smtClean="0"/>
              <a:t>Make sure items that could adversely impact patient care are captured</a:t>
            </a:r>
          </a:p>
          <a:p>
            <a:pPr lvl="1"/>
            <a:r>
              <a:rPr lang="en-US" dirty="0" smtClean="0"/>
              <a:t>Medicolegal considerations (e.g., missed drug allergy)</a:t>
            </a:r>
          </a:p>
          <a:p>
            <a:r>
              <a:rPr lang="en-US" dirty="0" smtClean="0"/>
              <a:t>Important for decision support applications, like e-prescribing CDS tools</a:t>
            </a:r>
          </a:p>
          <a:p>
            <a:r>
              <a:rPr lang="en-US" dirty="0" smtClean="0"/>
              <a:t>Needs to be placed into correct sections of EHR to be used for E&amp;M coding</a:t>
            </a:r>
          </a:p>
          <a:p>
            <a:pPr lvl="1"/>
            <a:r>
              <a:rPr lang="en-US" dirty="0" smtClean="0"/>
              <a:t>All three needed for highest coding levels</a:t>
            </a:r>
          </a:p>
          <a:p>
            <a:pPr lvl="1"/>
            <a:r>
              <a:rPr lang="en-US" dirty="0" smtClean="0"/>
              <a:t>Avoid defaults that bring in too much information and falsely elevate coding levels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Provider Considerations for PFSH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58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compared to the HPI, this section is much more easily “codified”</a:t>
            </a:r>
          </a:p>
          <a:p>
            <a:r>
              <a:rPr lang="en-US" dirty="0" smtClean="0"/>
              <a:t>More applicable to interoperability</a:t>
            </a:r>
          </a:p>
          <a:p>
            <a:pPr lvl="1"/>
            <a:r>
              <a:rPr lang="en-US" dirty="0" smtClean="0"/>
              <a:t>Medications, problems (usually selected items from the past medical history), allergies and labs are now shared via CCD</a:t>
            </a:r>
          </a:p>
          <a:p>
            <a:pPr lvl="1"/>
            <a:r>
              <a:rPr lang="en-US" dirty="0" smtClean="0"/>
              <a:t>EHRs and other HIT systems have limited capabilities to import and export this data, but this is rapidly evolving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HIT Considerations for the PFSH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31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Importing data directly from an HIE or other source needs to be done carefully</a:t>
            </a:r>
          </a:p>
          <a:p>
            <a:r>
              <a:rPr lang="en-US" dirty="0" smtClean="0"/>
              <a:t>Data can be corrupted</a:t>
            </a:r>
          </a:p>
          <a:p>
            <a:pPr lvl="1"/>
            <a:r>
              <a:rPr lang="en-US" dirty="0" smtClean="0"/>
              <a:t>E.g., wrong code used and then interpreted incorrectly by receiving system</a:t>
            </a:r>
          </a:p>
          <a:p>
            <a:pPr lvl="1"/>
            <a:r>
              <a:rPr lang="en-US" dirty="0" smtClean="0"/>
              <a:t>Incomplete or inaccurate data can impact patient care</a:t>
            </a:r>
          </a:p>
          <a:p>
            <a:pPr lvl="2"/>
            <a:r>
              <a:rPr lang="en-US" dirty="0" smtClean="0"/>
              <a:t>Negation can corrupt data</a:t>
            </a:r>
          </a:p>
          <a:p>
            <a:pPr lvl="2"/>
            <a:r>
              <a:rPr lang="en-US" dirty="0" smtClean="0"/>
              <a:t>Uncertainty can corrupt data</a:t>
            </a:r>
          </a:p>
          <a:p>
            <a:r>
              <a:rPr lang="en-US" dirty="0" smtClean="0"/>
              <a:t>Data integrity is a rapidly emerging area of HIT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HIT Considerations for the PSFH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89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EHR</a:t>
            </a:r>
          </a:p>
          <a:p>
            <a:pPr lvl="1"/>
            <a:r>
              <a:rPr lang="en-US" dirty="0" smtClean="0"/>
              <a:t>May provide templates</a:t>
            </a:r>
          </a:p>
          <a:p>
            <a:pPr lvl="1"/>
            <a:r>
              <a:rPr lang="en-US" dirty="0" smtClean="0"/>
              <a:t>May require specialty specific templates</a:t>
            </a:r>
          </a:p>
          <a:p>
            <a:pPr lvl="2"/>
            <a:r>
              <a:rPr lang="en-US" dirty="0" smtClean="0"/>
              <a:t>E.g., details of prior surgeries for surgical subspecialty like orthopedics</a:t>
            </a:r>
          </a:p>
          <a:p>
            <a:pPr lvl="1"/>
            <a:r>
              <a:rPr lang="en-US" dirty="0" smtClean="0"/>
              <a:t>Data may be codified at point of capture</a:t>
            </a:r>
          </a:p>
          <a:p>
            <a:pPr lvl="2"/>
            <a:r>
              <a:rPr lang="en-US" dirty="0" smtClean="0"/>
              <a:t>ICD-9-CM in most cases</a:t>
            </a:r>
          </a:p>
          <a:p>
            <a:pPr lvl="2"/>
            <a:r>
              <a:rPr lang="en-US" dirty="0" smtClean="0"/>
              <a:t>CPT in some instances</a:t>
            </a:r>
          </a:p>
          <a:p>
            <a:pPr lvl="2"/>
            <a:r>
              <a:rPr lang="en-US" dirty="0" smtClean="0"/>
              <a:t>SNOMED CT emerging</a:t>
            </a:r>
          </a:p>
          <a:p>
            <a:pPr lvl="1"/>
            <a:r>
              <a:rPr lang="en-US" dirty="0" smtClean="0"/>
              <a:t>May need to interact with an immunization module, and state registries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 Considerations for PSFH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72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Inventory of current body systems</a:t>
            </a:r>
          </a:p>
          <a:p>
            <a:r>
              <a:rPr lang="en-US" dirty="0" smtClean="0"/>
              <a:t>Basically a screen following the HPI and PFSH to identify any other symptoms or patient identified findings that were not previously addressed in HPI</a:t>
            </a:r>
          </a:p>
          <a:p>
            <a:r>
              <a:rPr lang="en-US" dirty="0" smtClean="0"/>
              <a:t>Typically about 14 systems are used</a:t>
            </a:r>
          </a:p>
          <a:p>
            <a:pPr lvl="1"/>
            <a:r>
              <a:rPr lang="en-US" dirty="0" smtClean="0"/>
              <a:t>E.g., respiratory system, cardiovascular system, etc.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93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Labor intensive</a:t>
            </a:r>
          </a:p>
          <a:p>
            <a:r>
              <a:rPr lang="en-US" dirty="0" smtClean="0"/>
              <a:t>Can lead to discovery of new information that could markedly impact diagnosis and care decisions</a:t>
            </a:r>
          </a:p>
          <a:p>
            <a:r>
              <a:rPr lang="en-US" dirty="0" smtClean="0"/>
              <a:t>Can also be a time intensive pursuit of information that is not relevant for that specific encounter</a:t>
            </a:r>
          </a:p>
          <a:p>
            <a:pPr lvl="1"/>
            <a:r>
              <a:rPr lang="en-US" dirty="0" smtClean="0"/>
              <a:t>Questions like “are you experiencing fatigue” are potentially going to yield a high percentage of positive responses that the provider may feel obligated to pursue….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Systems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46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provider thinking?</a:t>
            </a:r>
          </a:p>
          <a:p>
            <a:pPr lvl="1"/>
            <a:r>
              <a:rPr lang="en-US" dirty="0" smtClean="0"/>
              <a:t>Don’t miss anything relevant that could impact the care of the patient</a:t>
            </a:r>
          </a:p>
          <a:p>
            <a:pPr lvl="2"/>
            <a:r>
              <a:rPr lang="en-US" dirty="0" smtClean="0"/>
              <a:t>Patient care concerns</a:t>
            </a:r>
          </a:p>
          <a:p>
            <a:pPr lvl="2"/>
            <a:r>
              <a:rPr lang="en-US" dirty="0" smtClean="0"/>
              <a:t>Medicolegal concerns</a:t>
            </a:r>
          </a:p>
          <a:p>
            <a:pPr lvl="3"/>
            <a:r>
              <a:rPr lang="en-US" dirty="0" smtClean="0"/>
              <a:t>EHRs allow for default normals or cloning in ROS; common to see conflicts with HPI</a:t>
            </a:r>
            <a:endParaRPr lang="en-US" dirty="0"/>
          </a:p>
          <a:p>
            <a:pPr lvl="2"/>
            <a:r>
              <a:rPr lang="en-US" dirty="0" smtClean="0"/>
              <a:t>Get the information needed to justify the level of service (e.g., E&amp;M code)</a:t>
            </a:r>
          </a:p>
          <a:p>
            <a:pPr lvl="1"/>
            <a:r>
              <a:rPr lang="en-US" dirty="0" smtClean="0"/>
              <a:t>Obtain and document the information as efficiently as possible, i.e., avoid having this take away from time spend in other areas of the encounter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Systems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94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EHR considerations</a:t>
            </a:r>
          </a:p>
          <a:p>
            <a:pPr lvl="1"/>
            <a:r>
              <a:rPr lang="en-US" dirty="0" smtClean="0"/>
              <a:t>ROS</a:t>
            </a:r>
            <a:r>
              <a:rPr lang="en-US" dirty="0" smtClean="0"/>
              <a:t> </a:t>
            </a:r>
            <a:r>
              <a:rPr lang="en-US" dirty="0" smtClean="0"/>
              <a:t>can be a major workflow consideration</a:t>
            </a:r>
          </a:p>
          <a:p>
            <a:pPr lvl="2"/>
            <a:r>
              <a:rPr lang="en-US" dirty="0" smtClean="0"/>
              <a:t>Patients can enter the data</a:t>
            </a:r>
          </a:p>
          <a:p>
            <a:pPr lvl="3"/>
            <a:r>
              <a:rPr lang="en-US" dirty="0" smtClean="0"/>
              <a:t>Via kiosk, patient portal, personal health record, forms that can be scanned, etc.</a:t>
            </a:r>
          </a:p>
          <a:p>
            <a:pPr lvl="3"/>
            <a:r>
              <a:rPr lang="en-US" dirty="0" smtClean="0"/>
              <a:t>May need to translate medical information to something patients can consume</a:t>
            </a:r>
          </a:p>
          <a:p>
            <a:pPr lvl="2"/>
            <a:r>
              <a:rPr lang="en-US" dirty="0" smtClean="0"/>
              <a:t>MA or other ancillary staff can enter data provided by patients in writing, or taken directly from the patient</a:t>
            </a:r>
          </a:p>
          <a:p>
            <a:pPr lvl="2"/>
            <a:r>
              <a:rPr lang="en-US" dirty="0" smtClean="0"/>
              <a:t>Provider may take the ROS, but in general they review information entered by others</a:t>
            </a:r>
          </a:p>
          <a:p>
            <a:pPr lvl="1"/>
            <a:r>
              <a:rPr lang="en-US" dirty="0" smtClean="0"/>
              <a:t>Tendency for fraud relatively high in this section due to lack of interaction with HPI</a:t>
            </a:r>
          </a:p>
          <a:p>
            <a:pPr lvl="2"/>
            <a:r>
              <a:rPr lang="en-US" dirty="0" smtClean="0"/>
              <a:t>Common for finding in HPI to be in conflict with ROS</a:t>
            </a:r>
          </a:p>
          <a:p>
            <a:pPr lvl="2"/>
            <a:r>
              <a:rPr lang="en-US" dirty="0" smtClean="0"/>
              <a:t>Suggests fraud given that ROS defaults are common settings in EHRs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Systems 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0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includes</a:t>
            </a:r>
          </a:p>
          <a:p>
            <a:pPr lvl="1"/>
            <a:r>
              <a:rPr lang="en-US" dirty="0" smtClean="0"/>
              <a:t>Measured vital signs: height, weight, blood pressure, pulse, </a:t>
            </a:r>
            <a:r>
              <a:rPr lang="en-US" dirty="0" smtClean="0"/>
              <a:t>respirations</a:t>
            </a:r>
          </a:p>
          <a:p>
            <a:pPr lvl="2"/>
            <a:r>
              <a:rPr lang="en-US" dirty="0" smtClean="0"/>
              <a:t>BMI is calculated</a:t>
            </a:r>
            <a:endParaRPr lang="en-US" dirty="0" smtClean="0"/>
          </a:p>
          <a:p>
            <a:pPr lvl="1"/>
            <a:r>
              <a:rPr lang="en-US" dirty="0" smtClean="0"/>
              <a:t>Direct </a:t>
            </a:r>
            <a:r>
              <a:rPr lang="en-US" dirty="0" smtClean="0"/>
              <a:t>observations of the patient (e.g., skin lesion on face)</a:t>
            </a:r>
            <a:endParaRPr lang="en-US" dirty="0" smtClean="0"/>
          </a:p>
          <a:p>
            <a:pPr lvl="1"/>
            <a:r>
              <a:rPr lang="en-US" dirty="0" smtClean="0"/>
              <a:t>Findings on </a:t>
            </a:r>
            <a:r>
              <a:rPr lang="en-US" dirty="0" smtClean="0"/>
              <a:t>inspection of the patient (e.g., tenderness of the abdomen)</a:t>
            </a:r>
            <a:endParaRPr lang="en-US" dirty="0" smtClean="0"/>
          </a:p>
          <a:p>
            <a:pPr lvl="1"/>
            <a:r>
              <a:rPr lang="en-US" dirty="0" smtClean="0"/>
              <a:t>Some test results may be included </a:t>
            </a:r>
            <a:r>
              <a:rPr lang="en-US" dirty="0" smtClean="0"/>
              <a:t>in the PE (e.g</a:t>
            </a:r>
            <a:r>
              <a:rPr lang="en-US" dirty="0" smtClean="0"/>
              <a:t>., smear of fluids obtained during procedure)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49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very </a:t>
            </a:r>
            <a:r>
              <a:rPr lang="en-US" dirty="0" smtClean="0"/>
              <a:t>specialty specific</a:t>
            </a:r>
          </a:p>
          <a:p>
            <a:r>
              <a:rPr lang="en-US" dirty="0" smtClean="0"/>
              <a:t>Usually area of body targeted is based </a:t>
            </a:r>
            <a:r>
              <a:rPr lang="en-US" dirty="0" smtClean="0"/>
              <a:t>on </a:t>
            </a:r>
            <a:r>
              <a:rPr lang="en-US" dirty="0" smtClean="0"/>
              <a:t>the patient’s </a:t>
            </a:r>
            <a:r>
              <a:rPr lang="en-US" dirty="0" smtClean="0"/>
              <a:t>presenting complaints</a:t>
            </a:r>
          </a:p>
          <a:p>
            <a:pPr lvl="1"/>
            <a:r>
              <a:rPr lang="en-US" dirty="0" smtClean="0"/>
              <a:t>“Full” physical could take 2 hours </a:t>
            </a:r>
            <a:r>
              <a:rPr lang="en-US" dirty="0" smtClean="0"/>
              <a:t>or more to </a:t>
            </a:r>
            <a:r>
              <a:rPr lang="en-US" dirty="0" smtClean="0"/>
              <a:t>complete</a:t>
            </a:r>
          </a:p>
          <a:p>
            <a:r>
              <a:rPr lang="en-US" dirty="0" smtClean="0"/>
              <a:t>Very data intensive for abnormal findings</a:t>
            </a:r>
          </a:p>
          <a:p>
            <a:pPr lvl="1"/>
            <a:r>
              <a:rPr lang="en-US" dirty="0" smtClean="0"/>
              <a:t>Many clinical examination findings have multiple ways of being described</a:t>
            </a:r>
            <a:endParaRPr lang="en-US" dirty="0" smtClean="0"/>
          </a:p>
          <a:p>
            <a:pPr lvl="1"/>
            <a:r>
              <a:rPr lang="en-US" dirty="0" smtClean="0"/>
              <a:t>Eponyms used frequently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9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polite and professional</a:t>
            </a:r>
          </a:p>
          <a:p>
            <a:r>
              <a:rPr lang="en-US" dirty="0" smtClean="0"/>
              <a:t>Not too reserved</a:t>
            </a:r>
          </a:p>
          <a:p>
            <a:r>
              <a:rPr lang="en-US" dirty="0" smtClean="0"/>
              <a:t>Not too friendly</a:t>
            </a:r>
          </a:p>
          <a:p>
            <a:r>
              <a:rPr lang="en-US" dirty="0" smtClean="0"/>
              <a:t>Appear knowledgeable</a:t>
            </a:r>
          </a:p>
          <a:p>
            <a:pPr lvl="1"/>
            <a:r>
              <a:rPr lang="en-US" dirty="0" smtClean="0"/>
              <a:t>Patient may know more about a disease than you </a:t>
            </a:r>
            <a:r>
              <a:rPr lang="en-US" dirty="0" smtClean="0"/>
              <a:t>do, e.g., </a:t>
            </a:r>
            <a:r>
              <a:rPr lang="en-US" dirty="0" smtClean="0"/>
              <a:t>if </a:t>
            </a:r>
            <a:r>
              <a:rPr lang="en-US" dirty="0" smtClean="0"/>
              <a:t>they </a:t>
            </a:r>
            <a:r>
              <a:rPr lang="en-US" dirty="0" smtClean="0"/>
              <a:t>have been performing on-line research</a:t>
            </a:r>
          </a:p>
          <a:p>
            <a:r>
              <a:rPr lang="en-US" dirty="0" smtClean="0"/>
              <a:t>Keep the patient on task, but interrupt them as little as possible</a:t>
            </a:r>
          </a:p>
          <a:p>
            <a:pPr lvl="1"/>
            <a:r>
              <a:rPr lang="en-US" dirty="0" smtClean="0"/>
              <a:t>Can be very challenging…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 a rapport with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527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provider thinking?</a:t>
            </a:r>
          </a:p>
          <a:p>
            <a:pPr lvl="1"/>
            <a:r>
              <a:rPr lang="en-US" dirty="0" smtClean="0"/>
              <a:t>Don’t miss something that could make a difference in the patient’s care</a:t>
            </a:r>
          </a:p>
          <a:p>
            <a:pPr lvl="1"/>
            <a:r>
              <a:rPr lang="en-US" dirty="0" smtClean="0"/>
              <a:t>Perform an adequate examination of the relevant organ system, and document it, to demonstrate the standard of care was met</a:t>
            </a:r>
          </a:p>
          <a:p>
            <a:pPr lvl="1"/>
            <a:r>
              <a:rPr lang="en-US" dirty="0" smtClean="0"/>
              <a:t>Document findings in organs system that were medically relevant to examine and captured for level of service </a:t>
            </a:r>
            <a:r>
              <a:rPr lang="en-US" dirty="0" smtClean="0"/>
              <a:t>(</a:t>
            </a:r>
            <a:r>
              <a:rPr lang="en-US" dirty="0" smtClean="0"/>
              <a:t>E&amp;M) </a:t>
            </a:r>
            <a:r>
              <a:rPr lang="en-US" dirty="0" smtClean="0"/>
              <a:t>determination (i.e., how much you should be paid)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93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Massive amounts of content needed</a:t>
            </a:r>
          </a:p>
          <a:p>
            <a:pPr lvl="1"/>
            <a:r>
              <a:rPr lang="en-US" dirty="0" smtClean="0"/>
              <a:t>Large templates</a:t>
            </a:r>
          </a:p>
          <a:p>
            <a:r>
              <a:rPr lang="en-US" dirty="0" smtClean="0"/>
              <a:t>Coding rules very complicated in E&amp;M guidelines</a:t>
            </a:r>
          </a:p>
          <a:p>
            <a:pPr lvl="1"/>
            <a:r>
              <a:rPr lang="en-US" dirty="0" smtClean="0"/>
              <a:t>1995 Guidelines nebulous</a:t>
            </a:r>
          </a:p>
          <a:p>
            <a:pPr lvl="1"/>
            <a:r>
              <a:rPr lang="en-US" dirty="0" smtClean="0"/>
              <a:t>1997 Guidelines very specific and specialty appropriate – Used by most EHRs</a:t>
            </a:r>
          </a:p>
          <a:p>
            <a:pPr lvl="1"/>
            <a:r>
              <a:rPr lang="en-US" dirty="0" smtClean="0"/>
              <a:t>Ideal for computational assistance</a:t>
            </a:r>
          </a:p>
          <a:p>
            <a:pPr lvl="1"/>
            <a:r>
              <a:rPr lang="en-US" dirty="0" smtClean="0"/>
              <a:t>Frequently cited reason why providers purchase an EHR, i.e., to code visits more accurately</a:t>
            </a:r>
          </a:p>
          <a:p>
            <a:r>
              <a:rPr lang="en-US" dirty="0" smtClean="0"/>
              <a:t>Defaults for normal examinations are faster than dictating, however normal defaults have to be used cautiously..</a:t>
            </a:r>
          </a:p>
          <a:p>
            <a:pPr lvl="1"/>
            <a:r>
              <a:rPr lang="en-US" dirty="0" smtClean="0"/>
              <a:t>E.g., normal lower extremities documented in a patient who has a leg amputation</a:t>
            </a:r>
          </a:p>
          <a:p>
            <a:pPr lvl="2"/>
            <a:r>
              <a:rPr lang="en-US" dirty="0" smtClean="0"/>
              <a:t>The government is watching….</a:t>
            </a:r>
          </a:p>
          <a:p>
            <a:r>
              <a:rPr lang="en-US" dirty="0" smtClean="0"/>
              <a:t>Pulling forward a prior examination can be very efficient, but needs to be done with caution</a:t>
            </a:r>
          </a:p>
          <a:p>
            <a:pPr lvl="1"/>
            <a:r>
              <a:rPr lang="en-US" dirty="0" smtClean="0"/>
              <a:t>Providers need to review each character on the screen and take ownership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EHR Considerations for 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959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placed </a:t>
            </a:r>
            <a:r>
              <a:rPr lang="en-US" dirty="0" smtClean="0"/>
              <a:t>in the clinical record between </a:t>
            </a:r>
            <a:r>
              <a:rPr lang="en-US" dirty="0" smtClean="0"/>
              <a:t>physical and assessment</a:t>
            </a:r>
          </a:p>
          <a:p>
            <a:pPr lvl="1"/>
            <a:r>
              <a:rPr lang="en-US" dirty="0" smtClean="0"/>
              <a:t>May be in other </a:t>
            </a:r>
            <a:r>
              <a:rPr lang="en-US" dirty="0" smtClean="0"/>
              <a:t>locations such as the HPI, assessment or plan</a:t>
            </a:r>
            <a:endParaRPr lang="en-US" dirty="0" smtClean="0"/>
          </a:p>
          <a:p>
            <a:pPr lvl="1"/>
            <a:r>
              <a:rPr lang="en-US" dirty="0" smtClean="0"/>
              <a:t>Includes:</a:t>
            </a:r>
          </a:p>
          <a:p>
            <a:pPr lvl="2"/>
            <a:r>
              <a:rPr lang="en-US" dirty="0" smtClean="0"/>
              <a:t>Lab values obtained prior to or during the visit</a:t>
            </a:r>
          </a:p>
          <a:p>
            <a:pPr lvl="2"/>
            <a:r>
              <a:rPr lang="en-US" dirty="0" smtClean="0"/>
              <a:t>Radiology findings obtained prior to or during the </a:t>
            </a:r>
            <a:r>
              <a:rPr lang="en-US" dirty="0" smtClean="0"/>
              <a:t>visit</a:t>
            </a:r>
          </a:p>
          <a:p>
            <a:pPr lvl="2"/>
            <a:r>
              <a:rPr lang="en-US" dirty="0" smtClean="0"/>
              <a:t>Other test results (e.g., exercise treadmill test)</a:t>
            </a:r>
            <a:endParaRPr lang="en-US" dirty="0" smtClean="0"/>
          </a:p>
          <a:p>
            <a:pPr lvl="2"/>
            <a:r>
              <a:rPr lang="en-US" dirty="0" smtClean="0"/>
              <a:t>Reports from other providers</a:t>
            </a:r>
          </a:p>
          <a:p>
            <a:pPr lvl="2"/>
            <a:r>
              <a:rPr lang="en-US" dirty="0" smtClean="0"/>
              <a:t>Procedures performed as part of the encounter</a:t>
            </a:r>
          </a:p>
          <a:p>
            <a:pPr lvl="3"/>
            <a:r>
              <a:rPr lang="en-US" dirty="0" smtClean="0"/>
              <a:t>E.g., draining fluid from a knee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Labs, </a:t>
            </a:r>
            <a:r>
              <a:rPr lang="en-US" dirty="0" smtClean="0"/>
              <a:t>Test </a:t>
            </a:r>
            <a:r>
              <a:rPr lang="en-US" dirty="0"/>
              <a:t>R</a:t>
            </a:r>
            <a:r>
              <a:rPr lang="en-US" dirty="0" smtClean="0"/>
              <a:t>esults </a:t>
            </a:r>
            <a:r>
              <a:rPr lang="en-US" dirty="0" smtClean="0"/>
              <a:t>and </a:t>
            </a:r>
            <a:r>
              <a:rPr lang="en-US" dirty="0" smtClean="0"/>
              <a:t>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96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provider thinking?</a:t>
            </a:r>
          </a:p>
          <a:p>
            <a:pPr lvl="1"/>
            <a:r>
              <a:rPr lang="en-US" dirty="0" smtClean="0"/>
              <a:t>Quickly assemble all relevant information to help with making the diagnosis and treatment plan</a:t>
            </a:r>
          </a:p>
          <a:p>
            <a:pPr lvl="1"/>
            <a:r>
              <a:rPr lang="en-US" dirty="0" smtClean="0"/>
              <a:t>Don’t miss something relevant that would be considered part of the standard of care</a:t>
            </a:r>
          </a:p>
          <a:p>
            <a:pPr lvl="1"/>
            <a:r>
              <a:rPr lang="en-US" dirty="0" smtClean="0"/>
              <a:t>Capture the fact that the information was reviewed for reimbursement (E&amp;M) purposes</a:t>
            </a:r>
          </a:p>
          <a:p>
            <a:pPr lvl="1"/>
            <a:r>
              <a:rPr lang="en-US" dirty="0" smtClean="0"/>
              <a:t>Enter the information efficiently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Provider </a:t>
            </a:r>
            <a:r>
              <a:rPr lang="en-US" dirty="0" smtClean="0"/>
              <a:t>Considerations (Labs,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912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EHR may or may not have ability to import </a:t>
            </a:r>
            <a:r>
              <a:rPr lang="en-US" dirty="0" smtClean="0"/>
              <a:t>lab and other </a:t>
            </a:r>
            <a:r>
              <a:rPr lang="en-US" dirty="0" smtClean="0"/>
              <a:t>information </a:t>
            </a:r>
            <a:r>
              <a:rPr lang="en-US" dirty="0" smtClean="0"/>
              <a:t>of this nature into H&amp;P </a:t>
            </a:r>
            <a:r>
              <a:rPr lang="en-US" dirty="0" smtClean="0"/>
              <a:t>note </a:t>
            </a:r>
          </a:p>
          <a:p>
            <a:pPr lvl="1"/>
            <a:r>
              <a:rPr lang="en-US" dirty="0" smtClean="0"/>
              <a:t>For example, a P</a:t>
            </a:r>
            <a:r>
              <a:rPr lang="en-US" dirty="0" smtClean="0"/>
              <a:t>ACS system may allow import of radiology results)</a:t>
            </a:r>
            <a:endParaRPr lang="en-US" dirty="0" smtClean="0"/>
          </a:p>
          <a:p>
            <a:r>
              <a:rPr lang="en-US" dirty="0" smtClean="0"/>
              <a:t>Often will not have ability to capture this as information relevant to E&amp;M coding</a:t>
            </a:r>
          </a:p>
          <a:p>
            <a:pPr lvl="1"/>
            <a:r>
              <a:rPr lang="en-US" dirty="0" smtClean="0"/>
              <a:t>Point system is used when providers look at test results, look at actual images, etc.</a:t>
            </a:r>
          </a:p>
          <a:p>
            <a:pPr lvl="1"/>
            <a:r>
              <a:rPr lang="en-US" dirty="0" smtClean="0"/>
              <a:t>Need to be documented but can influence level of complexity of visit</a:t>
            </a:r>
          </a:p>
          <a:p>
            <a:r>
              <a:rPr lang="en-US" dirty="0" smtClean="0"/>
              <a:t>May not have ability to template the procedure, which are the most straightforward types of encounters to document in EHRs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EHR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1752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Provider pulls together all relevant information and often creates a “differential diagnosis”</a:t>
            </a:r>
          </a:p>
          <a:p>
            <a:r>
              <a:rPr lang="en-US" dirty="0" smtClean="0"/>
              <a:t>Differential diagnosis is a weighted list of potential diagnoses</a:t>
            </a:r>
          </a:p>
          <a:p>
            <a:pPr lvl="1"/>
            <a:r>
              <a:rPr lang="en-US" dirty="0" smtClean="0"/>
              <a:t>Ranked based on</a:t>
            </a:r>
          </a:p>
          <a:p>
            <a:pPr lvl="2"/>
            <a:r>
              <a:rPr lang="en-US" dirty="0" smtClean="0"/>
              <a:t>Potential urgency</a:t>
            </a:r>
          </a:p>
          <a:p>
            <a:pPr lvl="2"/>
            <a:r>
              <a:rPr lang="en-US" dirty="0" smtClean="0"/>
              <a:t>Can the problem be treated</a:t>
            </a:r>
          </a:p>
          <a:p>
            <a:pPr lvl="2"/>
            <a:r>
              <a:rPr lang="en-US" dirty="0" smtClean="0"/>
              <a:t>What is the most likely underlying disease</a:t>
            </a:r>
          </a:p>
          <a:p>
            <a:pPr lvl="2"/>
            <a:r>
              <a:rPr lang="en-US" dirty="0" smtClean="0"/>
              <a:t>What else needs to be considered?</a:t>
            </a:r>
          </a:p>
          <a:p>
            <a:pPr lvl="3"/>
            <a:r>
              <a:rPr lang="en-US" dirty="0" smtClean="0"/>
              <a:t>“Zebras”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038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provider thinking?</a:t>
            </a:r>
          </a:p>
          <a:p>
            <a:pPr lvl="1"/>
            <a:r>
              <a:rPr lang="en-US" dirty="0" smtClean="0"/>
              <a:t>Demonstrate that all relevant diagnoses, based on clinical relevance, have been considered</a:t>
            </a:r>
          </a:p>
          <a:p>
            <a:pPr lvl="1"/>
            <a:r>
              <a:rPr lang="en-US" dirty="0" smtClean="0"/>
              <a:t>Demonstrate thought process behind conclusions</a:t>
            </a:r>
          </a:p>
          <a:p>
            <a:pPr lvl="1"/>
            <a:r>
              <a:rPr lang="en-US" dirty="0" smtClean="0"/>
              <a:t>Demonstrate level of knowledge to other providers (in particular for specialists)</a:t>
            </a:r>
          </a:p>
          <a:p>
            <a:pPr lvl="1"/>
            <a:r>
              <a:rPr lang="en-US" dirty="0" smtClean="0"/>
              <a:t>Demonstrate that the patient has been made fully informed regarding their condition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3779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tools that assist with diagnosis</a:t>
            </a:r>
          </a:p>
          <a:p>
            <a:pPr lvl="1"/>
            <a:r>
              <a:rPr lang="en-US" dirty="0" smtClean="0"/>
              <a:t>Clinical Decision Support (CDS)</a:t>
            </a:r>
            <a:endParaRPr lang="en-US" dirty="0" smtClean="0"/>
          </a:p>
          <a:p>
            <a:pPr lvl="1"/>
            <a:r>
              <a:rPr lang="en-US" dirty="0" smtClean="0"/>
              <a:t>List of alternative diagnoses to consider</a:t>
            </a:r>
          </a:p>
          <a:p>
            <a:pPr lvl="1"/>
            <a:r>
              <a:rPr lang="en-US" dirty="0" smtClean="0"/>
              <a:t>Access to knowledge resources</a:t>
            </a:r>
          </a:p>
          <a:p>
            <a:pPr lvl="1"/>
            <a:r>
              <a:rPr lang="en-US" dirty="0" smtClean="0"/>
              <a:t>Import diagnoses from other sections of the record</a:t>
            </a:r>
          </a:p>
          <a:p>
            <a:pPr lvl="1"/>
            <a:r>
              <a:rPr lang="en-US" dirty="0" smtClean="0"/>
              <a:t>Modify diagnoses</a:t>
            </a:r>
          </a:p>
          <a:p>
            <a:r>
              <a:rPr lang="en-US" dirty="0" smtClean="0"/>
              <a:t>Need to choose ICD-9/10 codes that are needed </a:t>
            </a:r>
            <a:r>
              <a:rPr lang="en-US" dirty="0" smtClean="0"/>
              <a:t>for billing of the encounter</a:t>
            </a:r>
          </a:p>
          <a:p>
            <a:pPr lvl="1"/>
            <a:r>
              <a:rPr lang="en-US" dirty="0" smtClean="0"/>
              <a:t>Justify complexity of visit through description of patient’s problem and potential risks to their future health, and the risk of interventions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EHR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7454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Includes</a:t>
            </a:r>
          </a:p>
          <a:p>
            <a:pPr lvl="1"/>
            <a:r>
              <a:rPr lang="en-US" dirty="0" smtClean="0"/>
              <a:t>Diagnostic tests</a:t>
            </a:r>
          </a:p>
          <a:p>
            <a:pPr lvl="1"/>
            <a:r>
              <a:rPr lang="en-US" dirty="0" smtClean="0"/>
              <a:t>Treatments</a:t>
            </a:r>
          </a:p>
          <a:p>
            <a:pPr lvl="2"/>
            <a:r>
              <a:rPr lang="en-US" dirty="0" smtClean="0"/>
              <a:t>Medications</a:t>
            </a:r>
          </a:p>
          <a:p>
            <a:pPr lvl="2"/>
            <a:r>
              <a:rPr lang="en-US" dirty="0" smtClean="0"/>
              <a:t>Surgeries</a:t>
            </a:r>
          </a:p>
          <a:p>
            <a:pPr lvl="2"/>
            <a:r>
              <a:rPr lang="en-US" dirty="0" smtClean="0"/>
              <a:t>Therapy</a:t>
            </a:r>
          </a:p>
          <a:p>
            <a:pPr lvl="2"/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Patient instructions</a:t>
            </a:r>
          </a:p>
          <a:p>
            <a:pPr lvl="1"/>
            <a:r>
              <a:rPr lang="en-US" dirty="0" smtClean="0"/>
              <a:t>Follow-up care</a:t>
            </a:r>
          </a:p>
          <a:p>
            <a:pPr lvl="2"/>
            <a:r>
              <a:rPr lang="en-US" dirty="0" smtClean="0"/>
              <a:t>Return visits</a:t>
            </a:r>
          </a:p>
          <a:p>
            <a:pPr lvl="2"/>
            <a:r>
              <a:rPr lang="en-US" dirty="0" smtClean="0"/>
              <a:t>Referrals to other providers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837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provider thinking?</a:t>
            </a:r>
          </a:p>
          <a:p>
            <a:pPr lvl="1"/>
            <a:r>
              <a:rPr lang="en-US" dirty="0" smtClean="0"/>
              <a:t>Prescribe medications where risk is offset by potential benefit</a:t>
            </a:r>
          </a:p>
          <a:p>
            <a:pPr lvl="2"/>
            <a:r>
              <a:rPr lang="en-US" dirty="0" smtClean="0"/>
              <a:t>Fully inform patient of potential risks</a:t>
            </a:r>
          </a:p>
          <a:p>
            <a:pPr lvl="1"/>
            <a:r>
              <a:rPr lang="en-US" dirty="0" smtClean="0"/>
              <a:t>Order tests that confirm diagnosis or eliminate diagnoses under consideration</a:t>
            </a:r>
          </a:p>
          <a:p>
            <a:pPr lvl="1"/>
            <a:r>
              <a:rPr lang="en-US" dirty="0" smtClean="0"/>
              <a:t>Refer patients as appropriate to other care provider such as specialists</a:t>
            </a:r>
          </a:p>
          <a:p>
            <a:pPr lvl="1"/>
            <a:r>
              <a:rPr lang="en-US" dirty="0" smtClean="0"/>
              <a:t>Follow a plan of care that would be consistent with the standard of care</a:t>
            </a:r>
          </a:p>
          <a:p>
            <a:pPr lvl="2"/>
            <a:r>
              <a:rPr lang="en-US" dirty="0" smtClean="0"/>
              <a:t>Patient education and counseling of particular importance</a:t>
            </a:r>
          </a:p>
          <a:p>
            <a:pPr lvl="1"/>
            <a:r>
              <a:rPr lang="en-US" dirty="0" smtClean="0"/>
              <a:t>Capture information that will be used for level of service (E&amp;M)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4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 good listener</a:t>
            </a:r>
          </a:p>
          <a:p>
            <a:pPr lvl="1"/>
            <a:r>
              <a:rPr lang="en-US" dirty="0" smtClean="0"/>
              <a:t>EHRs can interfere with this process</a:t>
            </a:r>
          </a:p>
          <a:p>
            <a:r>
              <a:rPr lang="en-US" dirty="0" smtClean="0"/>
              <a:t>Demonstrate familiarity with their complaints and ask insightful questions</a:t>
            </a:r>
          </a:p>
          <a:p>
            <a:r>
              <a:rPr lang="en-US" dirty="0" smtClean="0"/>
              <a:t>Communicate </a:t>
            </a:r>
            <a:r>
              <a:rPr lang="en-US" dirty="0" smtClean="0"/>
              <a:t>in a way they can easily understand, without coming across as </a:t>
            </a:r>
            <a:r>
              <a:rPr lang="en-US" dirty="0" smtClean="0"/>
              <a:t>patronizing…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 Credibility with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77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Interact with data entered in other sections of record to assist provider with management</a:t>
            </a:r>
          </a:p>
          <a:p>
            <a:pPr lvl="1"/>
            <a:r>
              <a:rPr lang="en-US" dirty="0" smtClean="0"/>
              <a:t>CDS (e.g., medication contraindications)</a:t>
            </a:r>
          </a:p>
          <a:p>
            <a:pPr lvl="1"/>
            <a:r>
              <a:rPr lang="en-US" dirty="0" smtClean="0"/>
              <a:t>Standards of care for specific conditions</a:t>
            </a:r>
          </a:p>
          <a:p>
            <a:pPr lvl="2"/>
            <a:r>
              <a:rPr lang="en-US" dirty="0" smtClean="0"/>
              <a:t>E.g., correct antibiotic to use</a:t>
            </a:r>
          </a:p>
          <a:p>
            <a:r>
              <a:rPr lang="en-US" dirty="0" smtClean="0"/>
              <a:t>Capture what was discussed with the patient</a:t>
            </a:r>
          </a:p>
          <a:p>
            <a:pPr lvl="1"/>
            <a:r>
              <a:rPr lang="en-US" dirty="0" smtClean="0"/>
              <a:t>Macros, templates, free text or VR often used</a:t>
            </a:r>
          </a:p>
          <a:p>
            <a:r>
              <a:rPr lang="en-US" dirty="0" smtClean="0"/>
              <a:t>Present provider with coding summary, including level of service (E&amp;M) coding assistance tools</a:t>
            </a:r>
          </a:p>
          <a:p>
            <a:r>
              <a:rPr lang="en-US" dirty="0" smtClean="0"/>
              <a:t>Allow provider to close note and send relevant information to a billing tool.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EHR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2598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187891"/>
          </a:xfrm>
        </p:spPr>
        <p:txBody>
          <a:bodyPr/>
          <a:lstStyle/>
          <a:p>
            <a:r>
              <a:rPr lang="en-US" dirty="0" smtClean="0"/>
              <a:t>Any questions?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Contact information</a:t>
            </a:r>
          </a:p>
          <a:p>
            <a:endParaRPr lang="en-US" dirty="0"/>
          </a:p>
          <a:p>
            <a:pPr lvl="1"/>
            <a:r>
              <a:rPr lang="en-US" dirty="0" smtClean="0"/>
              <a:t>Email address:  mcjstearns@gmail.com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45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cases you need to </a:t>
            </a:r>
            <a:r>
              <a:rPr lang="en-US" dirty="0" smtClean="0"/>
              <a:t>interpret </a:t>
            </a:r>
            <a:r>
              <a:rPr lang="en-US" dirty="0" smtClean="0"/>
              <a:t>information </a:t>
            </a:r>
            <a:r>
              <a:rPr lang="en-US" dirty="0" smtClean="0"/>
              <a:t>that is provided by the patient</a:t>
            </a:r>
          </a:p>
          <a:p>
            <a:pPr lvl="1"/>
            <a:r>
              <a:rPr lang="en-US" dirty="0" smtClean="0"/>
              <a:t>Secondary </a:t>
            </a:r>
            <a:r>
              <a:rPr lang="en-US" dirty="0" smtClean="0"/>
              <a:t>gain </a:t>
            </a:r>
            <a:r>
              <a:rPr lang="en-US" dirty="0" smtClean="0"/>
              <a:t>(may be a factor, </a:t>
            </a:r>
            <a:r>
              <a:rPr lang="en-US" dirty="0" smtClean="0"/>
              <a:t>such </a:t>
            </a:r>
            <a:r>
              <a:rPr lang="en-US" dirty="0" smtClean="0"/>
              <a:t>as what may be seen </a:t>
            </a:r>
            <a:r>
              <a:rPr lang="en-US" dirty="0" smtClean="0"/>
              <a:t>for potential disability when there is insurance)</a:t>
            </a:r>
            <a:endParaRPr lang="en-US" dirty="0" smtClean="0"/>
          </a:p>
          <a:p>
            <a:pPr lvl="1"/>
            <a:r>
              <a:rPr lang="en-US" dirty="0" smtClean="0"/>
              <a:t>Psychological issues</a:t>
            </a:r>
          </a:p>
          <a:p>
            <a:pPr lvl="1"/>
            <a:r>
              <a:rPr lang="en-US" dirty="0" smtClean="0"/>
              <a:t>Embellishment tied to:</a:t>
            </a:r>
          </a:p>
          <a:p>
            <a:pPr lvl="2"/>
            <a:r>
              <a:rPr lang="en-US" dirty="0" smtClean="0"/>
              <a:t>Fears that underlying condition is serious in nature</a:t>
            </a:r>
          </a:p>
          <a:p>
            <a:pPr lvl="2"/>
            <a:r>
              <a:rPr lang="en-US" dirty="0" smtClean="0"/>
              <a:t>Fears that they will not be taken seriously unless they “amplify” the severity of their symptoms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 the Reliability of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3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history, physical and the results of diagnostic </a:t>
            </a:r>
            <a:r>
              <a:rPr lang="en-US" dirty="0" smtClean="0"/>
              <a:t>studies</a:t>
            </a:r>
          </a:p>
          <a:p>
            <a:pPr lvl="1"/>
            <a:r>
              <a:rPr lang="en-US" dirty="0" smtClean="0"/>
              <a:t>Form </a:t>
            </a:r>
            <a:r>
              <a:rPr lang="en-US" dirty="0" smtClean="0"/>
              <a:t>an </a:t>
            </a:r>
            <a:r>
              <a:rPr lang="en-US" dirty="0" smtClean="0"/>
              <a:t>impression of what might be influencing the patient’s health</a:t>
            </a:r>
          </a:p>
          <a:p>
            <a:pPr lvl="1"/>
            <a:r>
              <a:rPr lang="en-US" dirty="0" smtClean="0"/>
              <a:t>Identify potential </a:t>
            </a:r>
            <a:r>
              <a:rPr lang="en-US" dirty="0" smtClean="0"/>
              <a:t>emergency </a:t>
            </a:r>
            <a:r>
              <a:rPr lang="en-US" dirty="0" smtClean="0"/>
              <a:t>conditions</a:t>
            </a:r>
          </a:p>
          <a:p>
            <a:pPr lvl="2"/>
            <a:r>
              <a:rPr lang="en-US" dirty="0" smtClean="0"/>
              <a:t>Sometimes seconds matter</a:t>
            </a:r>
          </a:p>
          <a:p>
            <a:pPr lvl="1"/>
            <a:r>
              <a:rPr lang="en-US" dirty="0" smtClean="0"/>
              <a:t>Focus on conditions that can be treated first</a:t>
            </a:r>
          </a:p>
          <a:p>
            <a:pPr lvl="1"/>
            <a:r>
              <a:rPr lang="en-US" dirty="0" smtClean="0"/>
              <a:t>Be very wary of making assumptions that could lead to misdiagnosis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Prioritize Nature of Visit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3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Typically a brief statement that starts the note</a:t>
            </a:r>
            <a:endParaRPr lang="en-US" dirty="0"/>
          </a:p>
          <a:p>
            <a:r>
              <a:rPr lang="en-US" dirty="0" smtClean="0"/>
              <a:t>Includes:</a:t>
            </a:r>
          </a:p>
          <a:p>
            <a:pPr lvl="1"/>
            <a:r>
              <a:rPr lang="en-US" dirty="0" smtClean="0"/>
              <a:t>Background demographics</a:t>
            </a:r>
          </a:p>
          <a:p>
            <a:pPr lvl="1"/>
            <a:r>
              <a:rPr lang="en-US" dirty="0" smtClean="0"/>
              <a:t>Some background medical information</a:t>
            </a:r>
          </a:p>
          <a:p>
            <a:pPr lvl="1"/>
            <a:r>
              <a:rPr lang="en-US" dirty="0" smtClean="0"/>
              <a:t>Reason they are being seen, often in the patient’s own words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i="1" dirty="0" smtClean="0"/>
              <a:t>The patient is a 44-year-old white male with a history of hypertension and diabetes who presents with “numbness in my toes.”</a:t>
            </a:r>
          </a:p>
          <a:p>
            <a:r>
              <a:rPr lang="en-US" dirty="0" smtClean="0"/>
              <a:t>There are </a:t>
            </a:r>
            <a:r>
              <a:rPr lang="en-US" dirty="0" smtClean="0"/>
              <a:t>multiple </a:t>
            </a:r>
            <a:r>
              <a:rPr lang="en-US" dirty="0" smtClean="0"/>
              <a:t>variations </a:t>
            </a:r>
            <a:r>
              <a:rPr lang="en-US" dirty="0" smtClean="0"/>
              <a:t>as to how </a:t>
            </a:r>
            <a:r>
              <a:rPr lang="en-US" dirty="0" smtClean="0"/>
              <a:t>a CC is  structured</a:t>
            </a:r>
          </a:p>
          <a:p>
            <a:pPr lvl="1"/>
            <a:r>
              <a:rPr lang="en-US" dirty="0" smtClean="0"/>
              <a:t>Classic description is “The reason why the patient is being seen in their own words”</a:t>
            </a:r>
            <a:endParaRPr lang="en-US" dirty="0" smtClean="0"/>
          </a:p>
          <a:p>
            <a:pPr lvl="1"/>
            <a:r>
              <a:rPr lang="en-US" dirty="0" smtClean="0"/>
              <a:t>Documentation guidelines (for reimbursement) state that a CC must be present, but it can be part of the HPI.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Chief Complaint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24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Basically the story behind the visit</a:t>
            </a:r>
          </a:p>
          <a:p>
            <a:r>
              <a:rPr lang="en-US" dirty="0" smtClean="0"/>
              <a:t>80% of </a:t>
            </a:r>
            <a:r>
              <a:rPr lang="en-US" dirty="0" smtClean="0"/>
              <a:t>any</a:t>
            </a:r>
            <a:r>
              <a:rPr lang="en-US" dirty="0" smtClean="0"/>
              <a:t> </a:t>
            </a:r>
            <a:r>
              <a:rPr lang="en-US" dirty="0" smtClean="0"/>
              <a:t>diagnosis </a:t>
            </a:r>
            <a:r>
              <a:rPr lang="en-US" dirty="0" smtClean="0"/>
              <a:t>is made from the HPI</a:t>
            </a:r>
            <a:endParaRPr lang="en-US" dirty="0" smtClean="0"/>
          </a:p>
          <a:p>
            <a:pPr lvl="1"/>
            <a:r>
              <a:rPr lang="en-US" dirty="0" smtClean="0"/>
              <a:t>Iterative </a:t>
            </a:r>
            <a:r>
              <a:rPr lang="en-US" dirty="0" smtClean="0"/>
              <a:t>and interactive process</a:t>
            </a:r>
            <a:endParaRPr lang="en-US" dirty="0" smtClean="0"/>
          </a:p>
          <a:p>
            <a:pPr lvl="1"/>
            <a:r>
              <a:rPr lang="en-US" dirty="0" smtClean="0"/>
              <a:t>Series of questions and answers</a:t>
            </a:r>
          </a:p>
          <a:p>
            <a:pPr lvl="1"/>
            <a:r>
              <a:rPr lang="en-US" dirty="0" smtClean="0"/>
              <a:t>Follows logical course</a:t>
            </a:r>
          </a:p>
          <a:p>
            <a:pPr lvl="1"/>
            <a:r>
              <a:rPr lang="en-US" dirty="0" smtClean="0"/>
              <a:t>Requires expert knowledge of how diseases present</a:t>
            </a:r>
          </a:p>
          <a:p>
            <a:pPr lvl="1"/>
            <a:r>
              <a:rPr lang="en-US" dirty="0" smtClean="0"/>
              <a:t>Physician may develop a short list of diagnoses (in their mind) that he/she is considering</a:t>
            </a:r>
          </a:p>
          <a:p>
            <a:pPr lvl="2"/>
            <a:r>
              <a:rPr lang="en-US" dirty="0" smtClean="0"/>
              <a:t>Responses to questions drive next question</a:t>
            </a:r>
          </a:p>
          <a:p>
            <a:pPr lvl="2"/>
            <a:r>
              <a:rPr lang="en-US" dirty="0" smtClean="0"/>
              <a:t>Somewhat algorithmic</a:t>
            </a:r>
          </a:p>
          <a:p>
            <a:pPr lvl="2"/>
            <a:r>
              <a:rPr lang="en-US" dirty="0" smtClean="0"/>
              <a:t>Eliminate some conditions</a:t>
            </a:r>
          </a:p>
          <a:p>
            <a:pPr lvl="2"/>
            <a:r>
              <a:rPr lang="en-US" dirty="0" smtClean="0"/>
              <a:t>Confirm others</a:t>
            </a:r>
          </a:p>
          <a:p>
            <a:pPr lvl="2"/>
            <a:r>
              <a:rPr lang="en-US" dirty="0" smtClean="0"/>
              <a:t>Gives weighting to certain conditions  over others in many cases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Present Illness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48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include relevant past medical information</a:t>
            </a:r>
          </a:p>
          <a:p>
            <a:pPr lvl="1"/>
            <a:r>
              <a:rPr lang="en-US" dirty="0" smtClean="0"/>
              <a:t>Relevant medications</a:t>
            </a:r>
          </a:p>
          <a:p>
            <a:pPr lvl="1"/>
            <a:r>
              <a:rPr lang="en-US" dirty="0" smtClean="0"/>
              <a:t>Responses to prior treatments</a:t>
            </a:r>
          </a:p>
          <a:p>
            <a:pPr lvl="1"/>
            <a:r>
              <a:rPr lang="en-US" dirty="0" smtClean="0"/>
              <a:t>Underlying diseases</a:t>
            </a:r>
          </a:p>
          <a:p>
            <a:pPr lvl="1"/>
            <a:r>
              <a:rPr lang="en-US" dirty="0" smtClean="0"/>
              <a:t>Prior injuries or events (e.g., trauma)</a:t>
            </a:r>
          </a:p>
          <a:p>
            <a:pPr lvl="1"/>
            <a:r>
              <a:rPr lang="en-US" dirty="0" smtClean="0"/>
              <a:t>Family history</a:t>
            </a:r>
          </a:p>
          <a:p>
            <a:pPr lvl="1"/>
            <a:r>
              <a:rPr lang="en-US" dirty="0" smtClean="0"/>
              <a:t>Social history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Present Illness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74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880</TotalTime>
  <Words>2643</Words>
  <Application>Microsoft Office PowerPoint</Application>
  <PresentationFormat>On-screen Show (4:3)</PresentationFormat>
  <Paragraphs>339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Concourse</vt:lpstr>
      <vt:lpstr>Physician-Patient Encounters  The Physician Perspective</vt:lpstr>
      <vt:lpstr>High Level Physician Goals</vt:lpstr>
      <vt:lpstr>Develop a rapport with the patient</vt:lpstr>
      <vt:lpstr>Establish Credibility with the Patient</vt:lpstr>
      <vt:lpstr>Establish the Reliability of the Patient</vt:lpstr>
      <vt:lpstr>Prioritize Nature of Visit</vt:lpstr>
      <vt:lpstr>Chief Complaint</vt:lpstr>
      <vt:lpstr>History of Present Illness</vt:lpstr>
      <vt:lpstr>History of Present Illness (2)</vt:lpstr>
      <vt:lpstr>History of Present Illness (3)</vt:lpstr>
      <vt:lpstr>History of Present Illness (4)</vt:lpstr>
      <vt:lpstr>The HPI and EHRs</vt:lpstr>
      <vt:lpstr>HPIs and EHRs (2)</vt:lpstr>
      <vt:lpstr>HPIs and EHRs (3)</vt:lpstr>
      <vt:lpstr>Past Medical, Family and Social History</vt:lpstr>
      <vt:lpstr>Past Medical History</vt:lpstr>
      <vt:lpstr>Problem List</vt:lpstr>
      <vt:lpstr>Past Family History</vt:lpstr>
      <vt:lpstr>Social History</vt:lpstr>
      <vt:lpstr>Provider Considerations for PFSH</vt:lpstr>
      <vt:lpstr>HIT Considerations for the PFSH</vt:lpstr>
      <vt:lpstr>HIT Considerations for the PSFH</vt:lpstr>
      <vt:lpstr>HIT Considerations for PSFH (3)</vt:lpstr>
      <vt:lpstr>Review of Systems</vt:lpstr>
      <vt:lpstr>Review of Systems (2)</vt:lpstr>
      <vt:lpstr>Review of Systems (3)</vt:lpstr>
      <vt:lpstr>Review of Systems (4)</vt:lpstr>
      <vt:lpstr>Physical Examination</vt:lpstr>
      <vt:lpstr>Physical Examination (2)</vt:lpstr>
      <vt:lpstr>Physical Examination (3)</vt:lpstr>
      <vt:lpstr>EHR Considerations for PE</vt:lpstr>
      <vt:lpstr>Labs, Test Results and Procedures</vt:lpstr>
      <vt:lpstr>Provider Considerations (Labs, etc.)</vt:lpstr>
      <vt:lpstr>EHR Considerations</vt:lpstr>
      <vt:lpstr>Assessment</vt:lpstr>
      <vt:lpstr>Provider Considerations</vt:lpstr>
      <vt:lpstr>EHR Considerations</vt:lpstr>
      <vt:lpstr>Plan</vt:lpstr>
      <vt:lpstr>Plan (2)</vt:lpstr>
      <vt:lpstr>EHR Considerations</vt:lpstr>
      <vt:lpstr>Thank You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Physician-Patient Encounters  The Physician Perspective</dc:title>
  <dc:creator>Michael</dc:creator>
  <cp:lastModifiedBy>Michael</cp:lastModifiedBy>
  <cp:revision>36</cp:revision>
  <dcterms:created xsi:type="dcterms:W3CDTF">2012-09-24T02:09:43Z</dcterms:created>
  <dcterms:modified xsi:type="dcterms:W3CDTF">2013-09-16T03:56:34Z</dcterms:modified>
</cp:coreProperties>
</file>